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jDQn3PtvsKhB2k0IfsCe5iB2FC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(Introduce self, why you want to hold this workshop)</a:t>
            </a:r>
            <a:endParaRPr/>
          </a:p>
        </p:txBody>
      </p:sp>
      <p:sp>
        <p:nvSpPr>
          <p:cNvPr id="146" name="Google Shape;14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It’s also easy for us to feel overwhelmed in the face of such a massive problem like climate change. I’m here talking to you about it, and there are definitely times when doubts still crop up in my mind, and I’m sure you’ve all faced similar anxieties. Here again, small steps can help us: we can focus on how to incorporate sustainability initiatives into our existing daily routine, rather than trying to make radical – and sometimes exhausting – change. The biggest thing we can do here is acknowledge that we are all trying, and that that is what matters. As long as we’re trying to make the world better, we’re on the right path. </a:t>
            </a:r>
            <a:endParaRPr/>
          </a:p>
        </p:txBody>
      </p:sp>
      <p:sp>
        <p:nvSpPr>
          <p:cNvPr id="226" name="Google Shape;22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Finally, we have to take into account that not everyone is coming at this problem in the same way or with the same background. Talking to each other like we’re about to do can help us see where everyone is coming from and have compassion for that. It can also help us highlight the strengths we each bring to a discussion like this, and learn how to use those strengths. </a:t>
            </a:r>
            <a:endParaRPr/>
          </a:p>
        </p:txBody>
      </p:sp>
      <p:sp>
        <p:nvSpPr>
          <p:cNvPr id="233" name="Google Shape;23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25e77ff268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125e77ff268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Let’s focus in on this: in the chat, post one difficulty you see when discussing issues of climate change. This can be logistical - like how to go about funding a virtual conference or a way in which climate change is making your research more difficult - or more of a meta concern, like communicating with people who are resistant to your message or the existential anxiety you feel when talking about climate change. </a:t>
            </a:r>
            <a:endParaRPr/>
          </a:p>
        </p:txBody>
      </p:sp>
      <p:sp>
        <p:nvSpPr>
          <p:cNvPr id="240" name="Google Shape;240;g125e77ff268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 how can we address those challenges? As a community of scientists and researchers, either in our individual departments or more broadly, we can help bring attention to this issue and be part of the solution. We can participate in climate strikes and encourage others to do so. We can advocate for virtual or hybrid conferences and colloquia, which have the added bonus of being more inclusive to all philosophers. If you’re interested, you can host a workshop like this one at a conference you’re going to, we have resources (including these slides) up on our website to help you organize that. And we can work to incorporate sustainable action in our department and our university at large. </a:t>
            </a:r>
            <a:endParaRPr/>
          </a:p>
        </p:txBody>
      </p:sp>
      <p:sp>
        <p:nvSpPr>
          <p:cNvPr id="249" name="Google Shape;24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are also things we can each do on our own that will help. Climate change brings up so many philosophical and scientific issues that discussion of it doesn’t just belong in environmental ethics classes. We can use climate change as an example in class when we’re talking about rational choice theory, or human psychological reactions to distant problems, or corporate ethics. We can also keep sustainability initiatives in mind when we’re planning events: are there other, more sustainable, options that would help us achieve the same goal? If we’re providing lunch, we could opt to make that lunch vegetarian. If we’re bringing in a speaker, they could give a virtual talk rather than fly into town. Even as we’re researching our own niche topics, sustainability issues often intersect with our own interests. </a:t>
            </a:r>
            <a:endParaRPr/>
          </a:p>
          <a:p>
            <a:pPr indent="0" lvl="0" marL="0" rtl="0" algn="l">
              <a:spcBef>
                <a:spcPts val="0"/>
              </a:spcBef>
              <a:spcAft>
                <a:spcPts val="0"/>
              </a:spcAft>
              <a:buNone/>
            </a:pPr>
            <a:r>
              <a:rPr lang="en-US"/>
              <a:t>If you’re interested in learning more about Philosophers for Sustainability, our monthly forums are a great place to jump in. You definitely don’t have to be a philosopher to join! We cover a wide range of topics, so likely one you’re passionate about has or is about to come up. We’re also happy to provide free advertising for any sustainability initiatives you already have going on. If you’re publishing an article or blog post, or doing an interview, that intersects with sustainability, please send it to us and we’ll help draw more attention to it!</a:t>
            </a:r>
            <a:endParaRPr/>
          </a:p>
        </p:txBody>
      </p:sp>
      <p:sp>
        <p:nvSpPr>
          <p:cNvPr id="263" name="Google Shape;26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25e77ff268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25e77ff268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Philosophers for Sustainability has compiled a set of Guidelines for Sustainable Practices that help make these ways we can make a difference more concrete. We’ve broken it down into eight categories. When you’re planning an event, you can consider the environmental impact of the food you choose to provide. You can limit this by minimizing food waste and packaging, choosing local products or a plant-based menu, and by taking into account how the food is sourced and distributed. When planning an event, you can also consider how the travel you’re incurring will affect the environment. If possible, you can opt for a virtual or hybrid approach. When that’s not possible, you can seek out local options, either in the conferences you attend or the speakers you invite. Barring that, you can look into whether your department is willing to pay for carbon offsets. If you’re hosting an in-person conference, you can highlight public transportation options and nearby hotels and restaurants to help participants minimize their travel. Finally, we often have the chance to have input on how facilities are handled at our institution. This might be </a:t>
            </a:r>
            <a:r>
              <a:rPr lang="en-US"/>
              <a:t>something</a:t>
            </a:r>
            <a:r>
              <a:rPr lang="en-US"/>
              <a:t> as big as the construction of a new facility or the disposal of a retiring one, or something as small as advocating for reusable options in your departmental break room. </a:t>
            </a:r>
            <a:endParaRPr/>
          </a:p>
          <a:p>
            <a:pPr indent="0" lvl="0" marL="0" rtl="0" algn="l">
              <a:spcBef>
                <a:spcPts val="0"/>
              </a:spcBef>
              <a:spcAft>
                <a:spcPts val="0"/>
              </a:spcAft>
              <a:buNone/>
            </a:pPr>
            <a:r>
              <a:rPr lang="en-US"/>
              <a:t>When we’re teaching, it’s important to relate the content to students’ lives. This helps them connect better with the material and take action going forward. If you’re in the position to do so, you can consider whether something like a climate impact or environmental ethics course would be a candidate or a core requirement for your undergraduate or graduate degree. You can also approach this at a much smaller scale: because of how wide-reaching issues of climate change are, they provide good examples in a variety of courses. This can help reach a broad range of students and encourage thinking about the impacts of </a:t>
            </a:r>
            <a:r>
              <a:rPr lang="en-US"/>
              <a:t>sustainability</a:t>
            </a:r>
            <a:r>
              <a:rPr lang="en-US"/>
              <a:t> in many contexts. When we’re creating a course, it can be helpful to bring in speakers from other departments or advocacy groups in the community. Assignments that ask students to relate the course content to their own lives are also often better at measuring content comprehension and retention than multiple choice or short answer tests. We can also design our courses to produce as little waste as </a:t>
            </a:r>
            <a:r>
              <a:rPr lang="en-US"/>
              <a:t>possible</a:t>
            </a:r>
            <a:r>
              <a:rPr lang="en-US"/>
              <a:t> by utilizing electronic options for assignments and assigned readings. When we’re advising students, we want to be sure to help them address any environmental anxiety they may be feeling, while making sure not to act as their therapist. When appropriate, we can refer students to the counseling center. </a:t>
            </a:r>
            <a:endParaRPr/>
          </a:p>
          <a:p>
            <a:pPr indent="0" lvl="0" marL="0" rtl="0" algn="l">
              <a:spcBef>
                <a:spcPts val="0"/>
              </a:spcBef>
              <a:spcAft>
                <a:spcPts val="0"/>
              </a:spcAft>
              <a:buNone/>
            </a:pPr>
            <a:r>
              <a:rPr lang="en-US"/>
              <a:t>In our research, as in our classes, it’s </a:t>
            </a:r>
            <a:r>
              <a:rPr lang="en-US"/>
              <a:t>important</a:t>
            </a:r>
            <a:r>
              <a:rPr lang="en-US"/>
              <a:t> to consider climate connections and examples that we might not ordinarily make. Again, the wide-reaching effects of </a:t>
            </a:r>
            <a:r>
              <a:rPr lang="en-US"/>
              <a:t>climate</a:t>
            </a:r>
            <a:r>
              <a:rPr lang="en-US"/>
              <a:t> change mean that it affects many more disciplines and topics than we might first assume. This can be </a:t>
            </a:r>
            <a:r>
              <a:rPr lang="en-US"/>
              <a:t>especially</a:t>
            </a:r>
            <a:r>
              <a:rPr lang="en-US"/>
              <a:t> helped by interdisciplinary collaboration.</a:t>
            </a:r>
            <a:endParaRPr/>
          </a:p>
          <a:p>
            <a:pPr indent="0" lvl="0" marL="0" rtl="0" algn="l">
              <a:spcBef>
                <a:spcPts val="0"/>
              </a:spcBef>
              <a:spcAft>
                <a:spcPts val="0"/>
              </a:spcAft>
              <a:buNone/>
            </a:pPr>
            <a:r>
              <a:rPr lang="en-US"/>
              <a:t>Finally, many of us may find ourselves in a position to give advice on a broader scale than just in our own classes or research. In each policy decision that we make, we should consider the environmental impact. When appropriate, this focus can be incorporated into a mission statement or departmental policy. It’s helpful to make the rationale behind policies clear, and part of this may be explaining the need for a focus on sustainability. </a:t>
            </a:r>
            <a:endParaRPr/>
          </a:p>
        </p:txBody>
      </p:sp>
      <p:sp>
        <p:nvSpPr>
          <p:cNvPr id="277" name="Google Shape;277;g125e77ff268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Let’s move on to the breakout rooms so we can talk more about this. While I’m getting those set up, write down on your own one collective next step you’d like to see in your community, one individual next step that you could take now, and one challenge you’d like to bring up. If you need some ideas, check out the Guidelines for Sustainable Practices that are in the chat.</a:t>
            </a:r>
            <a:endParaRPr/>
          </a:p>
        </p:txBody>
      </p:sp>
      <p:sp>
        <p:nvSpPr>
          <p:cNvPr id="289" name="Google Shape;28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(After ~1-2 minutes of silent brainstorming, open up breakout rooms for participants. Encourage them to share what they wrote down. Aim to have these breakout rooms open for 5-10 minutes.)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 everyone comes back from the breakout rooms, ask someone from each room to share some of the ideas they discussed.)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(After about 10 minutes of this brainstorming, focus in more on ways that the field or individual departments could act on or support the recurring ideas that you’re focusing 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(After about 10 minutes, narrow in on concrete actions you can take.)</a:t>
            </a:r>
            <a:endParaRPr/>
          </a:p>
        </p:txBody>
      </p:sp>
      <p:sp>
        <p:nvSpPr>
          <p:cNvPr id="297" name="Google Shape;29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Thanks for being so involved in that great discussion and for all your wonderful ideas! As a closing exercise, would you post in the chat one more time one next step you’d like to take. This can be leading a workshop like this one at your home institution or starting a petition to enact one of the changes we talked about, making a change in your own life, or a specific way you want to incorporate sustainability concerns into one of your classes. </a:t>
            </a:r>
            <a:endParaRPr/>
          </a:p>
        </p:txBody>
      </p:sp>
      <p:sp>
        <p:nvSpPr>
          <p:cNvPr id="305" name="Google Shape;30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Thank you for coming! If you have any thoughts you’d like to share, you can send those to Philosophers for Sustainability at the email above, we always love to hear your feedback. </a:t>
            </a:r>
            <a:endParaRPr/>
          </a:p>
        </p:txBody>
      </p:sp>
      <p:sp>
        <p:nvSpPr>
          <p:cNvPr id="313" name="Google Shape;31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Philosophers for Sustainability is a group of philosophers that aims to encourage our profession to take leadership on climate change and environmental sustainability. </a:t>
            </a:r>
            <a:endParaRPr/>
          </a:p>
          <a:p>
            <a:pPr indent="0" lvl="0" marL="0" rtl="0" algn="l">
              <a:spcBef>
                <a:spcPts val="0"/>
              </a:spcBef>
              <a:spcAft>
                <a:spcPts val="0"/>
              </a:spcAft>
              <a:buNone/>
            </a:pPr>
            <a:r>
              <a:rPr lang="en-US"/>
              <a:t>It was founded by Rebecca Millsop at the University of Rhode Island and Eugene Chislenko from Temple University</a:t>
            </a:r>
            <a:endParaRPr/>
          </a:p>
          <a:p>
            <a:pPr indent="0" lvl="0" marL="0" rtl="0" algn="l">
              <a:spcBef>
                <a:spcPts val="0"/>
              </a:spcBef>
              <a:spcAft>
                <a:spcPts val="0"/>
              </a:spcAft>
              <a:buNone/>
            </a:pPr>
            <a:r>
              <a:rPr lang="en-US"/>
              <a:t>Our first project was to write the Sustainable Practices Guidelines (link in the chat). We successfully lobbied to get those adopted by the APA, which means they are now official recommendations for all American philosophers.</a:t>
            </a:r>
            <a:endParaRPr/>
          </a:p>
          <a:p>
            <a:pPr indent="0" lvl="0" marL="0" rtl="0" algn="l">
              <a:spcBef>
                <a:spcPts val="0"/>
              </a:spcBef>
              <a:spcAft>
                <a:spcPts val="0"/>
              </a:spcAft>
              <a:buNone/>
            </a:pPr>
            <a:r>
              <a:rPr lang="en-US"/>
              <a:t>We’re currently working on building up our Sustainable Practices Workshops like this one, and have offered them at many different departments and conferences in several countries. Our goal is to make workshops like these accessible for interested people to host at their own departments, and so build a grassroots movement for more sustainability in philosophy and in academia more broadly.</a:t>
            </a:r>
            <a:endParaRPr/>
          </a:p>
        </p:txBody>
      </p:sp>
      <p:sp>
        <p:nvSpPr>
          <p:cNvPr id="154" name="Google Shape;15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Today in this workshop, we’re going to talk about some recent changes Philosophers for Sustainability are helping bring about, as well as some next steps that we can take here as individuals and as part of our communities to help us be more sustainable. </a:t>
            </a:r>
            <a:endParaRPr/>
          </a:p>
        </p:txBody>
      </p:sp>
      <p:sp>
        <p:nvSpPr>
          <p:cNvPr id="165" name="Google Shape;16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Let’s get more specific than that, though. I want to know what each of you want to get out of this workshop. In the chat, would you post one specific thing you’d like to get out of this workshop.</a:t>
            </a:r>
            <a:endParaRPr/>
          </a:p>
          <a:p>
            <a:pPr indent="0" lvl="0" marL="0" rtl="0" algn="l">
              <a:spcBef>
                <a:spcPts val="0"/>
              </a:spcBef>
              <a:spcAft>
                <a:spcPts val="0"/>
              </a:spcAft>
              <a:buNone/>
            </a:pPr>
            <a:r>
              <a:rPr lang="en-US"/>
              <a:t>For examples, you can look to the Guidelines for Sustainable Practices (put link in chat).</a:t>
            </a:r>
            <a:endParaRPr/>
          </a:p>
          <a:p>
            <a:pPr indent="0" lvl="0" marL="0" rtl="0" algn="l">
              <a:spcBef>
                <a:spcPts val="0"/>
              </a:spcBef>
              <a:spcAft>
                <a:spcPts val="0"/>
              </a:spcAft>
              <a:buNone/>
            </a:pPr>
            <a:r>
              <a:rPr lang="en-US"/>
              <a:t>This can start with individual goals, like becoming better educated on sustainability in general or on a particular aspect of sustainability, or you can think of a broader goal, like something you’d like to see your community or department do. They don’t have to just be goals you’d achieve in the next hour, you may also be interested in continuing this conversation on or in seeing some next steps put into practice.</a:t>
            </a:r>
            <a:endParaRPr/>
          </a:p>
          <a:p>
            <a:pPr indent="0" lvl="0" marL="0" marR="0" rtl="0" algn="l">
              <a:lnSpc>
                <a:spcPct val="100000"/>
              </a:lnSpc>
              <a:spcBef>
                <a:spcPts val="0"/>
              </a:spcBef>
              <a:spcAft>
                <a:spcPts val="0"/>
              </a:spcAft>
              <a:buClr>
                <a:schemeClr val="dk1"/>
              </a:buClr>
              <a:buSzPts val="1200"/>
              <a:buFont typeface="Calibri"/>
              <a:buNone/>
            </a:pPr>
            <a:r>
              <a:rPr lang="en-US"/>
              <a:t>Examples: find sustainability resources on campus, get ideas for how to bring environmental awareness into courses that aren’t just environmental ethics, learn more about environmentally friendly transportation options</a:t>
            </a:r>
            <a:endParaRPr/>
          </a:p>
        </p:txBody>
      </p:sp>
      <p:sp>
        <p:nvSpPr>
          <p:cNvPr id="172" name="Google Shape;17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Let’s go over a bit of background before we jump into brainstorming ways to fulfill those goals. </a:t>
            </a:r>
            <a:endParaRPr/>
          </a:p>
          <a:p>
            <a:pPr indent="0" lvl="0" marL="0" rtl="0" algn="l">
              <a:spcBef>
                <a:spcPts val="0"/>
              </a:spcBef>
              <a:spcAft>
                <a:spcPts val="0"/>
              </a:spcAft>
              <a:buNone/>
            </a:pPr>
            <a:r>
              <a:rPr lang="en-US"/>
              <a:t>Globally, there’s been surging interest in more sustainable measures, as we saw with the international meeting in Glasgow last fall.</a:t>
            </a:r>
            <a:endParaRPr/>
          </a:p>
        </p:txBody>
      </p:sp>
      <p:sp>
        <p:nvSpPr>
          <p:cNvPr id="180" name="Google Shape;18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We’re also seeing increasing interest in sustainable practices at individual universities. Here at the University of Utah, we are a part of the President’s Climate Leadership Commitments, which means that we are working towards being carbon neutral as a university by 2050. Our current next step on that path is to create a new Climate Action Plan and submit a greenhouse gas inventory for campus by May of 2023. We also evaluate our progress towards our goal of carbon neutrality annually. </a:t>
            </a:r>
            <a:endParaRPr/>
          </a:p>
          <a:p>
            <a:pPr indent="0" lvl="0" marL="0" rtl="0" algn="l">
              <a:spcBef>
                <a:spcPts val="0"/>
              </a:spcBef>
              <a:spcAft>
                <a:spcPts val="0"/>
              </a:spcAft>
              <a:buNone/>
            </a:pPr>
            <a:r>
              <a:rPr lang="en-US"/>
              <a:t>At the University of Minnesota: Institute on the Environment (very active, big talks/events with climate leaders, lots of partnerships); ACARA leadership program (opportunities for grad students, also funding for projects), sustainability education focus with courses, events, groups, etc. It All Adds Up is UMN’s sustainability campaign. “The University is working toward net-zero carbon emissions by 2050. In 2019, 41% of our electricity came from renewable sources, and our emissions have been reduced 37% since 2011”</a:t>
            </a:r>
            <a:endParaRPr/>
          </a:p>
          <a:p>
            <a:pPr indent="0" lvl="0" marL="0" rtl="0" algn="l">
              <a:spcBef>
                <a:spcPts val="0"/>
              </a:spcBef>
              <a:spcAft>
                <a:spcPts val="0"/>
              </a:spcAft>
              <a:buNone/>
            </a:pPr>
            <a:r>
              <a:rPr lang="en-US"/>
              <a:t>If you dig into it, many of your own institutions may have similar commitments. </a:t>
            </a:r>
            <a:endParaRPr/>
          </a:p>
        </p:txBody>
      </p:sp>
      <p:sp>
        <p:nvSpPr>
          <p:cNvPr id="187" name="Google Shape;18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academics and researchers, we are in a unique position to make a difference here. We have a chance to use our unique skills to influence the way our institutions address climate change, as well as to guide our students in considering these issues. Climate change affects a lot more than just science and the future, we can bring in discussion of climate change issues into just about any course or area of our lives. </a:t>
            </a:r>
            <a:endParaRPr/>
          </a:p>
        </p:txBody>
      </p:sp>
      <p:sp>
        <p:nvSpPr>
          <p:cNvPr id="196" name="Google Shape;19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Let’s bring this even closer to home: in the chat, post one reason why the issue of sustainability or climate change matters to you, either as an individual or in your professional role. </a:t>
            </a:r>
            <a:endParaRPr/>
          </a:p>
        </p:txBody>
      </p:sp>
      <p:sp>
        <p:nvSpPr>
          <p:cNvPr id="206" name="Google Shape;20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Climate change can feel like a daunting problem for many people (environmental activists included!), so it can help to start out by brainstorming some potential actions we can take.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First the challenges: Many of us are concerned about climate change and are interested in contributing, but aren’t sure where to start. The good news is, it can take just a small show of initiative from any one of us (or even better, from each of us!) to help set things in motion. We can talk about some of these first steps we can take in breakout rooms in just a minute. </a:t>
            </a:r>
            <a:endParaRPr/>
          </a:p>
        </p:txBody>
      </p:sp>
      <p:sp>
        <p:nvSpPr>
          <p:cNvPr id="219" name="Google Shape;21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6" name="Shape 26"/>
        <p:cNvGrpSpPr/>
        <p:nvPr/>
      </p:nvGrpSpPr>
      <p:grpSpPr>
        <a:xfrm>
          <a:off x="0" y="0"/>
          <a:ext cx="0" cy="0"/>
          <a:chOff x="0" y="0"/>
          <a:chExt cx="0" cy="0"/>
        </a:xfrm>
      </p:grpSpPr>
      <p:grpSp>
        <p:nvGrpSpPr>
          <p:cNvPr id="27" name="Google Shape;27;p19"/>
          <p:cNvGrpSpPr/>
          <p:nvPr/>
        </p:nvGrpSpPr>
        <p:grpSpPr>
          <a:xfrm>
            <a:off x="0" y="-8467"/>
            <a:ext cx="12192000" cy="6866467"/>
            <a:chOff x="0" y="-8467"/>
            <a:chExt cx="12192000" cy="6866467"/>
          </a:xfrm>
        </p:grpSpPr>
        <p:cxnSp>
          <p:nvCxnSpPr>
            <p:cNvPr id="28" name="Google Shape;28;p19"/>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9" name="Google Shape;29;p19"/>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0" name="Google Shape;30;p19"/>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1" name="Google Shape;31;p19"/>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19"/>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9"/>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4" name="Google Shape;34;p19"/>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5" name="Google Shape;35;p19"/>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6" name="Google Shape;36;p19"/>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9"/>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 name="Google Shape;38;p19"/>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9"/>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40" name="Google Shape;40;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4" name="Shape 94"/>
        <p:cNvGrpSpPr/>
        <p:nvPr/>
      </p:nvGrpSpPr>
      <p:grpSpPr>
        <a:xfrm>
          <a:off x="0" y="0"/>
          <a:ext cx="0" cy="0"/>
          <a:chOff x="0" y="0"/>
          <a:chExt cx="0" cy="0"/>
        </a:xfrm>
      </p:grpSpPr>
      <p:sp>
        <p:nvSpPr>
          <p:cNvPr id="95" name="Google Shape;95;p28"/>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8"/>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7" name="Google Shape;97;p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0" name="Shape 100"/>
        <p:cNvGrpSpPr/>
        <p:nvPr/>
      </p:nvGrpSpPr>
      <p:grpSpPr>
        <a:xfrm>
          <a:off x="0" y="0"/>
          <a:ext cx="0" cy="0"/>
          <a:chOff x="0" y="0"/>
          <a:chExt cx="0" cy="0"/>
        </a:xfrm>
      </p:grpSpPr>
      <p:sp>
        <p:nvSpPr>
          <p:cNvPr id="101" name="Google Shape;101;p29"/>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9"/>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03" name="Google Shape;103;p29"/>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4" name="Google Shape;104;p2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29"/>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a:p>
        </p:txBody>
      </p:sp>
      <p:sp>
        <p:nvSpPr>
          <p:cNvPr id="108" name="Google Shape;108;p29"/>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9" name="Shape 109"/>
        <p:cNvGrpSpPr/>
        <p:nvPr/>
      </p:nvGrpSpPr>
      <p:grpSpPr>
        <a:xfrm>
          <a:off x="0" y="0"/>
          <a:ext cx="0" cy="0"/>
          <a:chOff x="0" y="0"/>
          <a:chExt cx="0" cy="0"/>
        </a:xfrm>
      </p:grpSpPr>
      <p:sp>
        <p:nvSpPr>
          <p:cNvPr id="110" name="Google Shape;110;p30"/>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0"/>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2" name="Google Shape;112;p3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5" name="Shape 115"/>
        <p:cNvGrpSpPr/>
        <p:nvPr/>
      </p:nvGrpSpPr>
      <p:grpSpPr>
        <a:xfrm>
          <a:off x="0" y="0"/>
          <a:ext cx="0" cy="0"/>
          <a:chOff x="0" y="0"/>
          <a:chExt cx="0" cy="0"/>
        </a:xfrm>
      </p:grpSpPr>
      <p:sp>
        <p:nvSpPr>
          <p:cNvPr id="116" name="Google Shape;116;p31"/>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1"/>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8" name="Google Shape;118;p31"/>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9" name="Google Shape;119;p3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31"/>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a:p>
        </p:txBody>
      </p:sp>
      <p:sp>
        <p:nvSpPr>
          <p:cNvPr id="123" name="Google Shape;123;p31"/>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4" name="Shape 124"/>
        <p:cNvGrpSpPr/>
        <p:nvPr/>
      </p:nvGrpSpPr>
      <p:grpSpPr>
        <a:xfrm>
          <a:off x="0" y="0"/>
          <a:ext cx="0" cy="0"/>
          <a:chOff x="0" y="0"/>
          <a:chExt cx="0" cy="0"/>
        </a:xfrm>
      </p:grpSpPr>
      <p:sp>
        <p:nvSpPr>
          <p:cNvPr id="125" name="Google Shape;125;p32"/>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2"/>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7" name="Google Shape;127;p32"/>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8" name="Google Shape;128;p3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1" name="Shape 131"/>
        <p:cNvGrpSpPr/>
        <p:nvPr/>
      </p:nvGrpSpPr>
      <p:grpSpPr>
        <a:xfrm>
          <a:off x="0" y="0"/>
          <a:ext cx="0" cy="0"/>
          <a:chOff x="0" y="0"/>
          <a:chExt cx="0" cy="0"/>
        </a:xfrm>
      </p:grpSpPr>
      <p:sp>
        <p:nvSpPr>
          <p:cNvPr id="132" name="Google Shape;132;p3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3"/>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4" name="Google Shape;134;p3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7" name="Shape 137"/>
        <p:cNvGrpSpPr/>
        <p:nvPr/>
      </p:nvGrpSpPr>
      <p:grpSpPr>
        <a:xfrm>
          <a:off x="0" y="0"/>
          <a:ext cx="0" cy="0"/>
          <a:chOff x="0" y="0"/>
          <a:chExt cx="0" cy="0"/>
        </a:xfrm>
      </p:grpSpPr>
      <p:sp>
        <p:nvSpPr>
          <p:cNvPr id="138" name="Google Shape;138;p34"/>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4"/>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40" name="Google Shape;140;p3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3" name="Shape 43"/>
        <p:cNvGrpSpPr/>
        <p:nvPr/>
      </p:nvGrpSpPr>
      <p:grpSpPr>
        <a:xfrm>
          <a:off x="0" y="0"/>
          <a:ext cx="0" cy="0"/>
          <a:chOff x="0" y="0"/>
          <a:chExt cx="0" cy="0"/>
        </a:xfrm>
      </p:grpSpPr>
      <p:sp>
        <p:nvSpPr>
          <p:cNvPr id="44" name="Google Shape;44;p20"/>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0"/>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6" name="Google Shape;46;p20"/>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47" name="Google Shape;47;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0" name="Shape 50"/>
        <p:cNvGrpSpPr/>
        <p:nvPr/>
      </p:nvGrpSpPr>
      <p:grpSpPr>
        <a:xfrm>
          <a:off x="0" y="0"/>
          <a:ext cx="0" cy="0"/>
          <a:chOff x="0" y="0"/>
          <a:chExt cx="0" cy="0"/>
        </a:xfrm>
      </p:grpSpPr>
      <p:sp>
        <p:nvSpPr>
          <p:cNvPr id="51" name="Google Shape;51;p21"/>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p:nvPr>
            <p:ph idx="2" type="pic"/>
          </p:nvPr>
        </p:nvSpPr>
        <p:spPr>
          <a:xfrm>
            <a:off x="677334" y="609600"/>
            <a:ext cx="8596668" cy="3845718"/>
          </a:xfrm>
          <a:prstGeom prst="rect">
            <a:avLst/>
          </a:prstGeom>
          <a:noFill/>
          <a:ln>
            <a:noFill/>
          </a:ln>
        </p:spPr>
      </p:sp>
      <p:sp>
        <p:nvSpPr>
          <p:cNvPr id="53" name="Google Shape;53;p21"/>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54" name="Google Shape;54;p2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 name="Shape 57"/>
        <p:cNvGrpSpPr/>
        <p:nvPr/>
      </p:nvGrpSpPr>
      <p:grpSpPr>
        <a:xfrm>
          <a:off x="0" y="0"/>
          <a:ext cx="0" cy="0"/>
          <a:chOff x="0" y="0"/>
          <a:chExt cx="0" cy="0"/>
        </a:xfrm>
      </p:grpSpPr>
      <p:sp>
        <p:nvSpPr>
          <p:cNvPr id="58" name="Google Shape;58;p2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2"/>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0" name="Google Shape;60;p22"/>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1" name="Google Shape;61;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4" name="Shape 64"/>
        <p:cNvGrpSpPr/>
        <p:nvPr/>
      </p:nvGrpSpPr>
      <p:grpSpPr>
        <a:xfrm>
          <a:off x="0" y="0"/>
          <a:ext cx="0" cy="0"/>
          <a:chOff x="0" y="0"/>
          <a:chExt cx="0" cy="0"/>
        </a:xfrm>
      </p:grpSpPr>
      <p:sp>
        <p:nvSpPr>
          <p:cNvPr id="65" name="Google Shape;65;p2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3"/>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7" name="Google Shape;67;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0" name="Shape 70"/>
        <p:cNvGrpSpPr/>
        <p:nvPr/>
      </p:nvGrpSpPr>
      <p:grpSpPr>
        <a:xfrm>
          <a:off x="0" y="0"/>
          <a:ext cx="0" cy="0"/>
          <a:chOff x="0" y="0"/>
          <a:chExt cx="0" cy="0"/>
        </a:xfrm>
      </p:grpSpPr>
      <p:sp>
        <p:nvSpPr>
          <p:cNvPr id="71" name="Google Shape;71;p24"/>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73" name="Google Shape;73;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6" name="Shape 76"/>
        <p:cNvGrpSpPr/>
        <p:nvPr/>
      </p:nvGrpSpPr>
      <p:grpSpPr>
        <a:xfrm>
          <a:off x="0" y="0"/>
          <a:ext cx="0" cy="0"/>
          <a:chOff x="0" y="0"/>
          <a:chExt cx="0" cy="0"/>
        </a:xfrm>
      </p:grpSpPr>
      <p:sp>
        <p:nvSpPr>
          <p:cNvPr id="77" name="Google Shape;77;p2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5"/>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79" name="Google Shape;79;p25"/>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80" name="Google Shape;80;p25"/>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81" name="Google Shape;81;p25"/>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82" name="Google Shape;82;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5" name="Shape 85"/>
        <p:cNvGrpSpPr/>
        <p:nvPr/>
      </p:nvGrpSpPr>
      <p:grpSpPr>
        <a:xfrm>
          <a:off x="0" y="0"/>
          <a:ext cx="0" cy="0"/>
          <a:chOff x="0" y="0"/>
          <a:chExt cx="0" cy="0"/>
        </a:xfrm>
      </p:grpSpPr>
      <p:sp>
        <p:nvSpPr>
          <p:cNvPr id="86" name="Google Shape;86;p2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18"/>
          <p:cNvGrpSpPr/>
          <p:nvPr/>
        </p:nvGrpSpPr>
        <p:grpSpPr>
          <a:xfrm>
            <a:off x="0" y="-8467"/>
            <a:ext cx="12192000" cy="6866467"/>
            <a:chOff x="0" y="-8467"/>
            <a:chExt cx="12192000" cy="6866467"/>
          </a:xfrm>
        </p:grpSpPr>
        <p:cxnSp>
          <p:nvCxnSpPr>
            <p:cNvPr id="11" name="Google Shape;11;p18"/>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2" name="Google Shape;12;p18"/>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13" name="Google Shape;13;p18"/>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18"/>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8"/>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8"/>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7" name="Google Shape;17;p18"/>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8" name="Google Shape;18;p18"/>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18"/>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8"/>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1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2" name="Google Shape;22;p18"/>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23" name="Google Shape;23;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4" name="Google Shape;24;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5" name="Google Shape;25;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mailto:philosophersforsustainability@gmail.com" TargetMode="External"/><Relationship Id="rId4" Type="http://schemas.openxmlformats.org/officeDocument/2006/relationships/hyperlink" Target="mailto:philosophersforsustainability@gmail.com" TargetMode="External"/><Relationship Id="rId5" Type="http://schemas.openxmlformats.org/officeDocument/2006/relationships/hyperlink" Target="mailto:philosophersforsustainability@gmail.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hyperlink" Target="mailto:philosophersforsustainability@gmail.com" TargetMode="External"/><Relationship Id="rId5" Type="http://schemas.openxmlformats.org/officeDocument/2006/relationships/hyperlink" Target="http://www.philosophersforsustainability.com/" TargetMode="External"/><Relationship Id="rId6" Type="http://schemas.openxmlformats.org/officeDocument/2006/relationships/image" Target="../media/image22.png"/><Relationship Id="rId7" Type="http://schemas.openxmlformats.org/officeDocument/2006/relationships/image" Target="../media/image20.png"/><Relationship Id="rId8"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hyperlink" Target="mailto:philosophersforsustainability@gmail.com" TargetMode="External"/><Relationship Id="rId5" Type="http://schemas.openxmlformats.org/officeDocument/2006/relationships/hyperlink" Target="http://www.philosophersforsustainability.com/" TargetMode="External"/><Relationship Id="rId6" Type="http://schemas.openxmlformats.org/officeDocument/2006/relationships/image" Target="../media/image1.png"/><Relationship Id="rId7"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2.png"/><Relationship Id="rId7" Type="http://schemas.openxmlformats.org/officeDocument/2006/relationships/image" Target="../media/image8.png"/><Relationship Id="rId8"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accent1"/>
              </a:buClr>
              <a:buSzPts val="5400"/>
              <a:buFont typeface="Trebuchet MS"/>
              <a:buNone/>
            </a:pPr>
            <a:r>
              <a:rPr lang="en-US"/>
              <a:t>Sustainable Practices</a:t>
            </a:r>
            <a:br>
              <a:rPr lang="en-US"/>
            </a:br>
            <a:r>
              <a:rPr lang="en-US"/>
              <a:t>in Your Community</a:t>
            </a:r>
            <a:endParaRPr/>
          </a:p>
        </p:txBody>
      </p:sp>
      <p:sp>
        <p:nvSpPr>
          <p:cNvPr id="149" name="Google Shape;149;p1"/>
          <p:cNvSpPr txBox="1"/>
          <p:nvPr>
            <p:ph idx="1" type="subTitle"/>
          </p:nvPr>
        </p:nvSpPr>
        <p:spPr>
          <a:xfrm>
            <a:off x="1507075" y="4127020"/>
            <a:ext cx="7767000" cy="2596200"/>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440"/>
              <a:buNone/>
            </a:pPr>
            <a:r>
              <a:rPr lang="en-US"/>
              <a:t>A workshop in conjunction with </a:t>
            </a:r>
            <a:endParaRPr/>
          </a:p>
          <a:p>
            <a:pPr indent="0" lvl="0" marL="0" rtl="0" algn="r">
              <a:spcBef>
                <a:spcPts val="1000"/>
              </a:spcBef>
              <a:spcAft>
                <a:spcPts val="0"/>
              </a:spcAft>
              <a:buSzPts val="1440"/>
              <a:buNone/>
            </a:pPr>
            <a:r>
              <a:rPr i="1" lang="en-US"/>
              <a:t>Philosophers for Sustainability</a:t>
            </a:r>
            <a:endParaRPr i="1"/>
          </a:p>
          <a:p>
            <a:pPr indent="0" lvl="0" marL="0" rtl="0" algn="r">
              <a:spcBef>
                <a:spcPts val="1000"/>
              </a:spcBef>
              <a:spcAft>
                <a:spcPts val="0"/>
              </a:spcAft>
              <a:buSzPts val="1440"/>
              <a:buNone/>
            </a:pPr>
            <a:r>
              <a:t/>
            </a:r>
            <a:endParaRPr i="1" sz="400"/>
          </a:p>
          <a:p>
            <a:pPr indent="0" lvl="0" marL="0" rtl="0" algn="r">
              <a:spcBef>
                <a:spcPts val="1000"/>
              </a:spcBef>
              <a:spcAft>
                <a:spcPts val="0"/>
              </a:spcAft>
              <a:buSzPts val="1440"/>
              <a:buNone/>
            </a:pPr>
            <a:r>
              <a:rPr lang="en-US" sz="1500"/>
              <a:t>ISHPSSB Off-Year Workshop, June 2022</a:t>
            </a:r>
            <a:endParaRPr sz="1500"/>
          </a:p>
          <a:p>
            <a:pPr indent="0" lvl="0" marL="0" rtl="0" algn="r">
              <a:spcBef>
                <a:spcPts val="1000"/>
              </a:spcBef>
              <a:spcAft>
                <a:spcPts val="0"/>
              </a:spcAft>
              <a:buSzPts val="1440"/>
              <a:buNone/>
            </a:pPr>
            <a:r>
              <a:rPr lang="en-US" sz="1500"/>
              <a:t>Hosted by Amanda Corris and Kaitlin Pettit</a:t>
            </a:r>
            <a:endParaRPr sz="1500"/>
          </a:p>
          <a:p>
            <a:pPr indent="0" lvl="0" marL="0" rtl="0" algn="r">
              <a:spcBef>
                <a:spcPts val="1000"/>
              </a:spcBef>
              <a:spcAft>
                <a:spcPts val="0"/>
              </a:spcAft>
              <a:buSzPts val="1440"/>
              <a:buNone/>
            </a:pPr>
            <a:r>
              <a:t/>
            </a:r>
            <a:endParaRPr i="1"/>
          </a:p>
        </p:txBody>
      </p:sp>
      <p:pic>
        <p:nvPicPr>
          <p:cNvPr id="150" name="Google Shape;150;p1"/>
          <p:cNvPicPr preferRelativeResize="0"/>
          <p:nvPr/>
        </p:nvPicPr>
        <p:blipFill rotWithShape="1">
          <a:blip r:embed="rId3">
            <a:alphaModFix/>
          </a:blip>
          <a:srcRect b="0" l="0" r="0" t="0"/>
          <a:stretch/>
        </p:blipFill>
        <p:spPr>
          <a:xfrm>
            <a:off x="327144" y="3802030"/>
            <a:ext cx="3017520" cy="30175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0"/>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1"/>
              </a:buClr>
              <a:buSzPts val="3200"/>
              <a:buFont typeface="Trebuchet MS"/>
              <a:buNone/>
            </a:pPr>
            <a:r>
              <a:rPr lang="en-US" sz="3200"/>
              <a:t>Lessons and challenges</a:t>
            </a:r>
            <a:endParaRPr/>
          </a:p>
        </p:txBody>
      </p:sp>
      <p:sp>
        <p:nvSpPr>
          <p:cNvPr id="229" name="Google Shape;229;p10"/>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a:p>
            <a:pPr indent="-342900" lvl="0" marL="342900" rtl="0" algn="l">
              <a:spcBef>
                <a:spcPts val="1000"/>
              </a:spcBef>
              <a:spcAft>
                <a:spcPts val="0"/>
              </a:spcAft>
              <a:buSzPts val="1440"/>
              <a:buChar char="►"/>
            </a:pPr>
            <a:r>
              <a:rPr i="1" lang="en-US"/>
              <a:t>#2: Everyone is scared, overworked, and burned out.</a:t>
            </a:r>
            <a:endParaRPr/>
          </a:p>
          <a:p>
            <a:pPr indent="-251459" lvl="0" marL="342900" rtl="0" algn="l">
              <a:spcBef>
                <a:spcPts val="1000"/>
              </a:spcBef>
              <a:spcAft>
                <a:spcPts val="0"/>
              </a:spcAft>
              <a:buSzPts val="1440"/>
              <a:buNone/>
            </a:pPr>
            <a:r>
              <a:t/>
            </a:r>
            <a:endParaRPr/>
          </a:p>
          <a:p>
            <a:pPr indent="0" lvl="0" marL="0" rtl="0" algn="l">
              <a:spcBef>
                <a:spcPts val="1000"/>
              </a:spcBef>
              <a:spcAft>
                <a:spcPts val="0"/>
              </a:spcAft>
              <a:buSzPts val="1440"/>
              <a:buNone/>
            </a:pPr>
            <a:r>
              <a:rPr lang="en-US"/>
              <a:t>Strategies: </a:t>
            </a:r>
            <a:endParaRPr/>
          </a:p>
          <a:p>
            <a:pPr indent="-342900" lvl="0" marL="342900" rtl="0" algn="l">
              <a:spcBef>
                <a:spcPts val="1000"/>
              </a:spcBef>
              <a:spcAft>
                <a:spcPts val="0"/>
              </a:spcAft>
              <a:buSzPts val="1440"/>
              <a:buFont typeface="Arial"/>
              <a:buChar char="•"/>
            </a:pPr>
            <a:r>
              <a:rPr lang="en-US"/>
              <a:t>Focus on </a:t>
            </a:r>
            <a:r>
              <a:rPr lang="en-US">
                <a:solidFill>
                  <a:srgbClr val="6C911C"/>
                </a:solidFill>
              </a:rPr>
              <a:t>integrating</a:t>
            </a:r>
            <a:r>
              <a:rPr lang="en-US"/>
              <a:t> climate change into </a:t>
            </a:r>
            <a:r>
              <a:rPr lang="en-US">
                <a:solidFill>
                  <a:srgbClr val="6C911C"/>
                </a:solidFill>
              </a:rPr>
              <a:t>existing</a:t>
            </a:r>
            <a:r>
              <a:rPr lang="en-US"/>
              <a:t> research, teaching, and service, rather than adding</a:t>
            </a:r>
            <a:endParaRPr/>
          </a:p>
          <a:p>
            <a:pPr indent="-342900" lvl="0" marL="342900" rtl="0" algn="l">
              <a:spcBef>
                <a:spcPts val="1000"/>
              </a:spcBef>
              <a:spcAft>
                <a:spcPts val="0"/>
              </a:spcAft>
              <a:buSzPts val="1440"/>
              <a:buFont typeface="Arial"/>
              <a:buChar char="•"/>
            </a:pPr>
            <a:r>
              <a:rPr lang="en-US"/>
              <a:t>Encourage claiming academic </a:t>
            </a:r>
            <a:r>
              <a:rPr lang="en-US">
                <a:solidFill>
                  <a:srgbClr val="6C911C"/>
                </a:solidFill>
              </a:rPr>
              <a:t>CV credit </a:t>
            </a:r>
            <a:r>
              <a:rPr lang="en-US"/>
              <a:t>for participation in sustainability initiatives</a:t>
            </a:r>
            <a:endParaRPr/>
          </a:p>
          <a:p>
            <a:pPr indent="-342900" lvl="0" marL="342900" rtl="0" algn="l">
              <a:spcBef>
                <a:spcPts val="1000"/>
              </a:spcBef>
              <a:spcAft>
                <a:spcPts val="0"/>
              </a:spcAft>
              <a:buSzPts val="1440"/>
              <a:buFont typeface="Arial"/>
              <a:buChar char="•"/>
            </a:pPr>
            <a:r>
              <a:rPr lang="en-US">
                <a:solidFill>
                  <a:srgbClr val="6C911C"/>
                </a:solidFill>
              </a:rPr>
              <a:t>Lead with kindness</a:t>
            </a:r>
            <a:r>
              <a:rPr lang="en-US"/>
              <a:t>: no hate and no guilt trips, including toward yourself</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1"/>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1"/>
              </a:buClr>
              <a:buSzPts val="3200"/>
              <a:buFont typeface="Trebuchet MS"/>
              <a:buNone/>
            </a:pPr>
            <a:r>
              <a:rPr lang="en-US" sz="3200"/>
              <a:t>Lessons and challenges</a:t>
            </a:r>
            <a:endParaRPr/>
          </a:p>
        </p:txBody>
      </p:sp>
      <p:sp>
        <p:nvSpPr>
          <p:cNvPr id="236" name="Google Shape;236;p11"/>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a:p>
            <a:pPr indent="-342900" lvl="0" marL="342900" rtl="0" algn="l">
              <a:spcBef>
                <a:spcPts val="1000"/>
              </a:spcBef>
              <a:spcAft>
                <a:spcPts val="0"/>
              </a:spcAft>
              <a:buSzPts val="1440"/>
              <a:buChar char="►"/>
            </a:pPr>
            <a:r>
              <a:rPr i="1" lang="en-US"/>
              <a:t>#3: People have very different kinds of interest, access, and ways of having an impact.</a:t>
            </a:r>
            <a:endParaRPr/>
          </a:p>
          <a:p>
            <a:pPr indent="-251459" lvl="0" marL="342900" rtl="0" algn="l">
              <a:spcBef>
                <a:spcPts val="1000"/>
              </a:spcBef>
              <a:spcAft>
                <a:spcPts val="0"/>
              </a:spcAft>
              <a:buSzPts val="1440"/>
              <a:buNone/>
            </a:pPr>
            <a:r>
              <a:t/>
            </a:r>
            <a:endParaRPr/>
          </a:p>
          <a:p>
            <a:pPr indent="0" lvl="0" marL="0" rtl="0" algn="l">
              <a:spcBef>
                <a:spcPts val="1000"/>
              </a:spcBef>
              <a:spcAft>
                <a:spcPts val="0"/>
              </a:spcAft>
              <a:buSzPts val="1440"/>
              <a:buNone/>
            </a:pPr>
            <a:r>
              <a:rPr lang="en-US"/>
              <a:t>Strategies: </a:t>
            </a:r>
            <a:endParaRPr/>
          </a:p>
          <a:p>
            <a:pPr indent="-342900" lvl="0" marL="342900" rtl="0" algn="l">
              <a:spcBef>
                <a:spcPts val="1000"/>
              </a:spcBef>
              <a:spcAft>
                <a:spcPts val="0"/>
              </a:spcAft>
              <a:buSzPts val="1440"/>
              <a:buFont typeface="Arial"/>
              <a:buChar char="•"/>
            </a:pPr>
            <a:r>
              <a:rPr lang="en-US"/>
              <a:t>Facilitate </a:t>
            </a:r>
            <a:r>
              <a:rPr lang="en-US">
                <a:solidFill>
                  <a:srgbClr val="6C911C"/>
                </a:solidFill>
              </a:rPr>
              <a:t>collaborative discussion </a:t>
            </a:r>
            <a:r>
              <a:rPr lang="en-US"/>
              <a:t>with attention to </a:t>
            </a:r>
            <a:r>
              <a:rPr lang="en-US">
                <a:solidFill>
                  <a:srgbClr val="6C911C"/>
                </a:solidFill>
              </a:rPr>
              <a:t>individual situations</a:t>
            </a:r>
            <a:endParaRPr/>
          </a:p>
          <a:p>
            <a:pPr indent="-342900" lvl="0" marL="342900" rtl="0" algn="l">
              <a:spcBef>
                <a:spcPts val="1000"/>
              </a:spcBef>
              <a:spcAft>
                <a:spcPts val="0"/>
              </a:spcAft>
              <a:buSzPts val="1440"/>
              <a:buFont typeface="Arial"/>
              <a:buChar char="•"/>
            </a:pPr>
            <a:r>
              <a:rPr lang="en-US"/>
              <a:t>Use </a:t>
            </a:r>
            <a:r>
              <a:rPr lang="en-US">
                <a:solidFill>
                  <a:srgbClr val="6C911C"/>
                </a:solidFill>
              </a:rPr>
              <a:t>sustainability guidelines </a:t>
            </a:r>
            <a:r>
              <a:rPr lang="en-US"/>
              <a:t>as a starting point, to offer many </a:t>
            </a:r>
            <a:r>
              <a:rPr lang="en-US">
                <a:solidFill>
                  <a:srgbClr val="6C911C"/>
                </a:solidFill>
              </a:rPr>
              <a:t>options at different scales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125e77ff268_0_1"/>
          <p:cNvSpPr txBox="1"/>
          <p:nvPr>
            <p:ph type="title"/>
          </p:nvPr>
        </p:nvSpPr>
        <p:spPr>
          <a:xfrm>
            <a:off x="677334" y="4800600"/>
            <a:ext cx="8596800" cy="566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3200"/>
              <a:buFont typeface="Trebuchet MS"/>
              <a:buNone/>
            </a:pPr>
            <a:r>
              <a:rPr lang="en-US" sz="3200"/>
              <a:t>In the chat:</a:t>
            </a:r>
            <a:endParaRPr/>
          </a:p>
        </p:txBody>
      </p:sp>
      <p:sp>
        <p:nvSpPr>
          <p:cNvPr id="243" name="Google Shape;243;g125e77ff268_0_1"/>
          <p:cNvSpPr txBox="1"/>
          <p:nvPr>
            <p:ph idx="1" type="body"/>
          </p:nvPr>
        </p:nvSpPr>
        <p:spPr>
          <a:xfrm>
            <a:off x="677334" y="5367338"/>
            <a:ext cx="8596800" cy="674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960"/>
              <a:buNone/>
            </a:pPr>
            <a:r>
              <a:rPr lang="en-US" sz="1600"/>
              <a:t>Share a difficulty you’ve faced when discussing climate change issues.</a:t>
            </a:r>
            <a:endParaRPr sz="1600"/>
          </a:p>
        </p:txBody>
      </p:sp>
      <p:pic>
        <p:nvPicPr>
          <p:cNvPr id="244" name="Google Shape;244;g125e77ff268_0_1"/>
          <p:cNvPicPr preferRelativeResize="0"/>
          <p:nvPr/>
        </p:nvPicPr>
        <p:blipFill>
          <a:blip r:embed="rId3">
            <a:alphaModFix/>
          </a:blip>
          <a:stretch>
            <a:fillRect/>
          </a:stretch>
        </p:blipFill>
        <p:spPr>
          <a:xfrm>
            <a:off x="2655650" y="219100"/>
            <a:ext cx="5307239" cy="4495802"/>
          </a:xfrm>
          <a:prstGeom prst="rect">
            <a:avLst/>
          </a:prstGeom>
          <a:noFill/>
          <a:ln>
            <a:noFill/>
          </a:ln>
        </p:spPr>
      </p:pic>
      <p:sp>
        <p:nvSpPr>
          <p:cNvPr id="245" name="Google Shape;245;g125e77ff268_0_1"/>
          <p:cNvSpPr txBox="1"/>
          <p:nvPr/>
        </p:nvSpPr>
        <p:spPr>
          <a:xfrm>
            <a:off x="3190875" y="4309500"/>
            <a:ext cx="3569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latin typeface="Trebuchet MS"/>
                <a:ea typeface="Trebuchet MS"/>
                <a:cs typeface="Trebuchet MS"/>
                <a:sym typeface="Trebuchet MS"/>
              </a:rPr>
              <a:t>https://www.climatecrew.org/why_we_do_it?locale=en</a:t>
            </a:r>
            <a:endParaRPr sz="1000">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2"/>
          <p:cNvSpPr/>
          <p:nvPr/>
        </p:nvSpPr>
        <p:spPr>
          <a:xfrm>
            <a:off x="5640883" y="2397680"/>
            <a:ext cx="4023623" cy="1742695"/>
          </a:xfrm>
          <a:prstGeom prst="rect">
            <a:avLst/>
          </a:prstGeom>
          <a:solidFill>
            <a:srgbClr val="D9F4C9"/>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52" name="Google Shape;252;p12"/>
          <p:cNvSpPr txBox="1"/>
          <p:nvPr/>
        </p:nvSpPr>
        <p:spPr>
          <a:xfrm>
            <a:off x="5640883" y="2397681"/>
            <a:ext cx="4232291" cy="1848703"/>
          </a:xfrm>
          <a:prstGeom prst="rect">
            <a:avLst/>
          </a:prstGeom>
          <a:noFill/>
          <a:ln>
            <a:noFill/>
          </a:ln>
        </p:spPr>
        <p:txBody>
          <a:bodyPr anchorCtr="0" anchor="t" bIns="45700" lIns="91425" spcFirstLastPara="1" rIns="91425" wrap="square" tIns="45700">
            <a:normAutofit/>
          </a:bodyPr>
          <a:lstStyle/>
          <a:p>
            <a:pPr indent="-342900" lvl="0" marL="342900" marR="0" rtl="0" algn="l">
              <a:spcBef>
                <a:spcPts val="0"/>
              </a:spcBef>
              <a:spcAft>
                <a:spcPts val="0"/>
              </a:spcAft>
              <a:buClr>
                <a:schemeClr val="accent1"/>
              </a:buClr>
              <a:buSzPts val="1440"/>
              <a:buFont typeface="Noto Sans Symbols"/>
              <a:buChar char="►"/>
            </a:pPr>
            <a:r>
              <a:rPr lang="en-US" sz="1800">
                <a:solidFill>
                  <a:srgbClr val="3F3F3F"/>
                </a:solidFill>
                <a:latin typeface="Trebuchet MS"/>
                <a:ea typeface="Trebuchet MS"/>
                <a:cs typeface="Trebuchet MS"/>
                <a:sym typeface="Trebuchet MS"/>
              </a:rPr>
              <a:t>A wave of sustainable practices </a:t>
            </a:r>
            <a:r>
              <a:rPr lang="en-US" sz="1800">
                <a:solidFill>
                  <a:srgbClr val="6C911C"/>
                </a:solidFill>
                <a:latin typeface="Trebuchet MS"/>
                <a:ea typeface="Trebuchet MS"/>
                <a:cs typeface="Trebuchet MS"/>
                <a:sym typeface="Trebuchet MS"/>
              </a:rPr>
              <a:t>workshops</a:t>
            </a:r>
            <a:r>
              <a:rPr lang="en-US" sz="1800">
                <a:solidFill>
                  <a:srgbClr val="3F3F3F"/>
                </a:solidFill>
                <a:latin typeface="Trebuchet MS"/>
                <a:ea typeface="Trebuchet MS"/>
                <a:cs typeface="Trebuchet MS"/>
                <a:sym typeface="Trebuchet MS"/>
              </a:rPr>
              <a:t> </a:t>
            </a:r>
            <a:endParaRPr/>
          </a:p>
          <a:p>
            <a:pPr indent="-285750" lvl="1" marL="742950" marR="0" rtl="0" algn="l">
              <a:spcBef>
                <a:spcPts val="1000"/>
              </a:spcBef>
              <a:spcAft>
                <a:spcPts val="0"/>
              </a:spcAft>
              <a:buClr>
                <a:schemeClr val="accent1"/>
              </a:buClr>
              <a:buSzPts val="1280"/>
              <a:buFont typeface="Noto Sans Symbols"/>
              <a:buChar char="►"/>
            </a:pPr>
            <a:r>
              <a:rPr b="0" i="0" lang="en-US" sz="1600" u="none" cap="none" strike="noStrike">
                <a:solidFill>
                  <a:srgbClr val="3F3F3F"/>
                </a:solidFill>
                <a:latin typeface="Trebuchet MS"/>
                <a:ea typeface="Trebuchet MS"/>
                <a:cs typeface="Trebuchet MS"/>
                <a:sym typeface="Trebuchet MS"/>
              </a:rPr>
              <a:t>Give yourself a high five already!</a:t>
            </a:r>
            <a:endParaRPr/>
          </a:p>
          <a:p>
            <a:pPr indent="-285750" lvl="1" marL="742950" marR="0" rtl="0" algn="l">
              <a:spcBef>
                <a:spcPts val="1000"/>
              </a:spcBef>
              <a:spcAft>
                <a:spcPts val="0"/>
              </a:spcAft>
              <a:buClr>
                <a:schemeClr val="accent1"/>
              </a:buClr>
              <a:buSzPts val="1280"/>
              <a:buFont typeface="Noto Sans Symbols"/>
              <a:buChar char="►"/>
            </a:pPr>
            <a:r>
              <a:rPr b="0" i="0" lang="en-US" sz="1600" u="none" cap="none" strike="noStrike">
                <a:solidFill>
                  <a:srgbClr val="3F3F3F"/>
                </a:solidFill>
                <a:latin typeface="Trebuchet MS"/>
                <a:ea typeface="Trebuchet MS"/>
                <a:cs typeface="Trebuchet MS"/>
                <a:sym typeface="Trebuchet MS"/>
              </a:rPr>
              <a:t>Do you want to host one at a conference?</a:t>
            </a:r>
            <a:endParaRPr/>
          </a:p>
        </p:txBody>
      </p:sp>
      <p:sp>
        <p:nvSpPr>
          <p:cNvPr id="253" name="Google Shape;253;p12"/>
          <p:cNvSpPr/>
          <p:nvPr/>
        </p:nvSpPr>
        <p:spPr>
          <a:xfrm>
            <a:off x="677333" y="1574460"/>
            <a:ext cx="4232291" cy="1731448"/>
          </a:xfrm>
          <a:prstGeom prst="rect">
            <a:avLst/>
          </a:prstGeom>
          <a:solidFill>
            <a:srgbClr val="E9F6CE"/>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54" name="Google Shape;254;p12"/>
          <p:cNvSpPr txBox="1"/>
          <p:nvPr>
            <p:ph idx="1" type="body"/>
          </p:nvPr>
        </p:nvSpPr>
        <p:spPr>
          <a:xfrm>
            <a:off x="677334" y="1574460"/>
            <a:ext cx="4232291" cy="184870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t>Coordinated advocacy </a:t>
            </a:r>
            <a:r>
              <a:rPr lang="en-US">
                <a:solidFill>
                  <a:srgbClr val="6C911C"/>
                </a:solidFill>
              </a:rPr>
              <a:t>campaigns</a:t>
            </a:r>
            <a:endParaRPr/>
          </a:p>
          <a:p>
            <a:pPr indent="-285750" lvl="1" marL="742950" rtl="0" algn="l">
              <a:spcBef>
                <a:spcPts val="1000"/>
              </a:spcBef>
              <a:spcAft>
                <a:spcPts val="0"/>
              </a:spcAft>
              <a:buSzPts val="1280"/>
              <a:buChar char="►"/>
            </a:pPr>
            <a:r>
              <a:rPr lang="en-US"/>
              <a:t>For large conferences to become or remain virtual post-pandemic</a:t>
            </a:r>
            <a:endParaRPr/>
          </a:p>
          <a:p>
            <a:pPr indent="-285750" lvl="1" marL="742950" rtl="0" algn="l">
              <a:spcBef>
                <a:spcPts val="1000"/>
              </a:spcBef>
              <a:spcAft>
                <a:spcPts val="0"/>
              </a:spcAft>
              <a:buSzPts val="1280"/>
              <a:buChar char="►"/>
            </a:pPr>
            <a:r>
              <a:rPr lang="en-US"/>
              <a:t>To support climate strikes</a:t>
            </a:r>
            <a:endParaRPr/>
          </a:p>
          <a:p>
            <a:pPr indent="-285750" lvl="1" marL="742950" rtl="0" algn="l">
              <a:spcBef>
                <a:spcPts val="1000"/>
              </a:spcBef>
              <a:spcAft>
                <a:spcPts val="0"/>
              </a:spcAft>
              <a:buSzPts val="1280"/>
              <a:buChar char="►"/>
            </a:pPr>
            <a:r>
              <a:rPr lang="en-US"/>
              <a:t>To adopt guidelines</a:t>
            </a:r>
            <a:endParaRPr/>
          </a:p>
        </p:txBody>
      </p:sp>
      <p:sp>
        <p:nvSpPr>
          <p:cNvPr id="255" name="Google Shape;255;p12"/>
          <p:cNvSpPr/>
          <p:nvPr/>
        </p:nvSpPr>
        <p:spPr>
          <a:xfrm>
            <a:off x="677333" y="3977663"/>
            <a:ext cx="4232291" cy="2011416"/>
          </a:xfrm>
          <a:prstGeom prst="rect">
            <a:avLst/>
          </a:prstGeom>
          <a:solidFill>
            <a:srgbClr val="D9F4C9"/>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56" name="Google Shape;256;p12"/>
          <p:cNvSpPr/>
          <p:nvPr/>
        </p:nvSpPr>
        <p:spPr>
          <a:xfrm>
            <a:off x="5626816" y="4668279"/>
            <a:ext cx="4037690" cy="1320800"/>
          </a:xfrm>
          <a:prstGeom prst="rect">
            <a:avLst/>
          </a:prstGeom>
          <a:solidFill>
            <a:srgbClr val="E9F6CE"/>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57" name="Google Shape;257;p1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200"/>
              <a:buFont typeface="Trebuchet MS"/>
              <a:buNone/>
            </a:pPr>
            <a:r>
              <a:rPr lang="en-US" sz="3200"/>
              <a:t>Possible next steps (collective)</a:t>
            </a:r>
            <a:endParaRPr/>
          </a:p>
        </p:txBody>
      </p:sp>
      <p:sp>
        <p:nvSpPr>
          <p:cNvPr id="258" name="Google Shape;258;p12"/>
          <p:cNvSpPr txBox="1"/>
          <p:nvPr/>
        </p:nvSpPr>
        <p:spPr>
          <a:xfrm>
            <a:off x="677333" y="3977663"/>
            <a:ext cx="4232291" cy="2259793"/>
          </a:xfrm>
          <a:prstGeom prst="rect">
            <a:avLst/>
          </a:prstGeom>
          <a:noFill/>
          <a:ln>
            <a:noFill/>
          </a:ln>
        </p:spPr>
        <p:txBody>
          <a:bodyPr anchorCtr="0" anchor="t" bIns="45700" lIns="91425" spcFirstLastPara="1" rIns="91425" wrap="square" tIns="45700">
            <a:normAutofit/>
          </a:bodyPr>
          <a:lstStyle/>
          <a:p>
            <a:pPr indent="-342900" lvl="0" marL="342900" marR="0" rtl="0" algn="l">
              <a:spcBef>
                <a:spcPts val="0"/>
              </a:spcBef>
              <a:spcAft>
                <a:spcPts val="0"/>
              </a:spcAft>
              <a:buClr>
                <a:schemeClr val="accent1"/>
              </a:buClr>
              <a:buSzPts val="1440"/>
              <a:buFont typeface="Noto Sans Symbols"/>
              <a:buChar char="►"/>
            </a:pPr>
            <a:r>
              <a:rPr lang="en-US" sz="1800">
                <a:solidFill>
                  <a:srgbClr val="3F3F3F"/>
                </a:solidFill>
                <a:latin typeface="Trebuchet MS"/>
                <a:ea typeface="Trebuchet MS"/>
                <a:cs typeface="Trebuchet MS"/>
                <a:sym typeface="Trebuchet MS"/>
              </a:rPr>
              <a:t>Further events, collaborations, and </a:t>
            </a:r>
            <a:r>
              <a:rPr lang="en-US" sz="1800">
                <a:solidFill>
                  <a:srgbClr val="6C911C"/>
                </a:solidFill>
                <a:latin typeface="Trebuchet MS"/>
                <a:ea typeface="Trebuchet MS"/>
                <a:cs typeface="Trebuchet MS"/>
                <a:sym typeface="Trebuchet MS"/>
              </a:rPr>
              <a:t>gathering/creating/sharing </a:t>
            </a:r>
            <a:r>
              <a:rPr lang="en-US" sz="1800">
                <a:solidFill>
                  <a:srgbClr val="3F3F3F"/>
                </a:solidFill>
                <a:latin typeface="Trebuchet MS"/>
                <a:ea typeface="Trebuchet MS"/>
                <a:cs typeface="Trebuchet MS"/>
                <a:sym typeface="Trebuchet MS"/>
              </a:rPr>
              <a:t>of resources</a:t>
            </a:r>
            <a:endParaRPr/>
          </a:p>
          <a:p>
            <a:pPr indent="-285750" lvl="1" marL="742950" marR="0" rtl="0" algn="l">
              <a:spcBef>
                <a:spcPts val="1000"/>
              </a:spcBef>
              <a:spcAft>
                <a:spcPts val="0"/>
              </a:spcAft>
              <a:buClr>
                <a:schemeClr val="accent1"/>
              </a:buClr>
              <a:buSzPts val="1280"/>
              <a:buFont typeface="Noto Sans Symbols"/>
              <a:buChar char="►"/>
            </a:pPr>
            <a:r>
              <a:rPr b="0" i="0" lang="en-US" sz="1600" u="none" cap="none" strike="noStrike">
                <a:solidFill>
                  <a:srgbClr val="3F3F3F"/>
                </a:solidFill>
                <a:latin typeface="Trebuchet MS"/>
                <a:ea typeface="Trebuchet MS"/>
                <a:cs typeface="Trebuchet MS"/>
                <a:sym typeface="Trebuchet MS"/>
              </a:rPr>
              <a:t>Create a task force on incorporating environmental discussions into non-environmental ethics courses</a:t>
            </a:r>
            <a:endParaRPr/>
          </a:p>
        </p:txBody>
      </p:sp>
      <p:sp>
        <p:nvSpPr>
          <p:cNvPr id="259" name="Google Shape;259;p12"/>
          <p:cNvSpPr txBox="1"/>
          <p:nvPr/>
        </p:nvSpPr>
        <p:spPr>
          <a:xfrm>
            <a:off x="5640884" y="4657393"/>
            <a:ext cx="4232291" cy="1848703"/>
          </a:xfrm>
          <a:prstGeom prst="rect">
            <a:avLst/>
          </a:prstGeom>
          <a:noFill/>
          <a:ln>
            <a:noFill/>
          </a:ln>
        </p:spPr>
        <p:txBody>
          <a:bodyPr anchorCtr="0" anchor="t" bIns="45700" lIns="91425" spcFirstLastPara="1" rIns="91425" wrap="square" tIns="45700">
            <a:normAutofit/>
          </a:bodyPr>
          <a:lstStyle/>
          <a:p>
            <a:pPr indent="-342900" lvl="0" marL="342900" marR="0" rtl="0" algn="l">
              <a:spcBef>
                <a:spcPts val="0"/>
              </a:spcBef>
              <a:spcAft>
                <a:spcPts val="0"/>
              </a:spcAft>
              <a:buClr>
                <a:schemeClr val="accent1"/>
              </a:buClr>
              <a:buSzPts val="1440"/>
              <a:buFont typeface="Noto Sans Symbols"/>
              <a:buChar char="►"/>
            </a:pPr>
            <a:r>
              <a:rPr lang="en-US" sz="1800">
                <a:solidFill>
                  <a:srgbClr val="3F3F3F"/>
                </a:solidFill>
                <a:latin typeface="Trebuchet MS"/>
                <a:ea typeface="Trebuchet MS"/>
                <a:cs typeface="Trebuchet MS"/>
                <a:sym typeface="Trebuchet MS"/>
              </a:rPr>
              <a:t>Begin to form local chapters, with specific local advocacy </a:t>
            </a:r>
            <a:r>
              <a:rPr lang="en-US" sz="1800">
                <a:solidFill>
                  <a:srgbClr val="6C911C"/>
                </a:solidFill>
                <a:latin typeface="Trebuchet MS"/>
                <a:ea typeface="Trebuchet MS"/>
                <a:cs typeface="Trebuchet MS"/>
                <a:sym typeface="Trebuchet MS"/>
              </a:rPr>
              <a:t>goals</a:t>
            </a:r>
            <a:endParaRPr/>
          </a:p>
          <a:p>
            <a:pPr indent="-285750" lvl="1" marL="742950" marR="0" rtl="0" algn="l">
              <a:spcBef>
                <a:spcPts val="1000"/>
              </a:spcBef>
              <a:spcAft>
                <a:spcPts val="0"/>
              </a:spcAft>
              <a:buClr>
                <a:schemeClr val="accent1"/>
              </a:buClr>
              <a:buSzPts val="1280"/>
              <a:buFont typeface="Noto Sans Symbols"/>
              <a:buChar char="►"/>
            </a:pPr>
            <a:r>
              <a:rPr b="0" i="0" lang="en-US" sz="1600" u="none" cap="none" strike="noStrike">
                <a:solidFill>
                  <a:srgbClr val="3F3F3F"/>
                </a:solidFill>
                <a:latin typeface="Trebuchet MS"/>
                <a:ea typeface="Trebuchet MS"/>
                <a:cs typeface="Trebuchet MS"/>
                <a:sym typeface="Trebuchet MS"/>
              </a:rPr>
              <a:t>Advocate for departmental- or university-level change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3"/>
          <p:cNvSpPr/>
          <p:nvPr/>
        </p:nvSpPr>
        <p:spPr>
          <a:xfrm>
            <a:off x="677333" y="1574459"/>
            <a:ext cx="3922802" cy="2153477"/>
          </a:xfrm>
          <a:prstGeom prst="rect">
            <a:avLst/>
          </a:prstGeom>
          <a:solidFill>
            <a:srgbClr val="E9F6CE"/>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66" name="Google Shape;266;p13"/>
          <p:cNvSpPr/>
          <p:nvPr/>
        </p:nvSpPr>
        <p:spPr>
          <a:xfrm>
            <a:off x="5516725" y="3977675"/>
            <a:ext cx="4037700" cy="2259900"/>
          </a:xfrm>
          <a:prstGeom prst="rect">
            <a:avLst/>
          </a:prstGeom>
          <a:solidFill>
            <a:srgbClr val="E9F6CE"/>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67" name="Google Shape;267;p13"/>
          <p:cNvSpPr/>
          <p:nvPr/>
        </p:nvSpPr>
        <p:spPr>
          <a:xfrm>
            <a:off x="5633875" y="1521500"/>
            <a:ext cx="4023600" cy="1848600"/>
          </a:xfrm>
          <a:prstGeom prst="rect">
            <a:avLst/>
          </a:prstGeom>
          <a:solidFill>
            <a:srgbClr val="D9F4C9"/>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68" name="Google Shape;268;p13"/>
          <p:cNvSpPr/>
          <p:nvPr/>
        </p:nvSpPr>
        <p:spPr>
          <a:xfrm>
            <a:off x="677334" y="3977663"/>
            <a:ext cx="3922802" cy="1305877"/>
          </a:xfrm>
          <a:prstGeom prst="rect">
            <a:avLst/>
          </a:prstGeom>
          <a:solidFill>
            <a:srgbClr val="D9F4C9"/>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69" name="Google Shape;269;p1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200"/>
              <a:buFont typeface="Trebuchet MS"/>
              <a:buNone/>
            </a:pPr>
            <a:r>
              <a:rPr lang="en-US" sz="3200"/>
              <a:t>Possible next steps (individual)</a:t>
            </a:r>
            <a:endParaRPr/>
          </a:p>
        </p:txBody>
      </p:sp>
      <p:sp>
        <p:nvSpPr>
          <p:cNvPr id="270" name="Google Shape;270;p13"/>
          <p:cNvSpPr txBox="1"/>
          <p:nvPr>
            <p:ph idx="1" type="body"/>
          </p:nvPr>
        </p:nvSpPr>
        <p:spPr>
          <a:xfrm>
            <a:off x="677334" y="1574460"/>
            <a:ext cx="4232291" cy="2153478"/>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solidFill>
                  <a:srgbClr val="6C911C"/>
                </a:solidFill>
              </a:rPr>
              <a:t>Integrate</a:t>
            </a:r>
            <a:r>
              <a:rPr lang="en-US"/>
              <a:t> climate change &amp; sustainability into your </a:t>
            </a:r>
            <a:endParaRPr/>
          </a:p>
          <a:p>
            <a:pPr indent="0" lvl="0" marL="342900" rtl="0" algn="l">
              <a:spcBef>
                <a:spcPts val="0"/>
              </a:spcBef>
              <a:spcAft>
                <a:spcPts val="0"/>
              </a:spcAft>
              <a:buNone/>
            </a:pPr>
            <a:r>
              <a:rPr lang="en-US"/>
              <a:t>professional role</a:t>
            </a:r>
            <a:endParaRPr/>
          </a:p>
          <a:p>
            <a:pPr indent="-285750" lvl="1" marL="742950" rtl="0" algn="l">
              <a:spcBef>
                <a:spcPts val="1000"/>
              </a:spcBef>
              <a:spcAft>
                <a:spcPts val="0"/>
              </a:spcAft>
              <a:buSzPts val="1280"/>
              <a:buChar char="►"/>
            </a:pPr>
            <a:r>
              <a:rPr lang="en-US"/>
              <a:t>Teaching</a:t>
            </a:r>
            <a:endParaRPr/>
          </a:p>
          <a:p>
            <a:pPr indent="-285750" lvl="1" marL="742950" rtl="0" algn="l">
              <a:spcBef>
                <a:spcPts val="1000"/>
              </a:spcBef>
              <a:spcAft>
                <a:spcPts val="0"/>
              </a:spcAft>
              <a:buSzPts val="1280"/>
              <a:buChar char="►"/>
            </a:pPr>
            <a:r>
              <a:rPr lang="en-US"/>
              <a:t>Research</a:t>
            </a:r>
            <a:endParaRPr/>
          </a:p>
          <a:p>
            <a:pPr indent="-285750" lvl="1" marL="742950" rtl="0" algn="l">
              <a:spcBef>
                <a:spcPts val="1000"/>
              </a:spcBef>
              <a:spcAft>
                <a:spcPts val="0"/>
              </a:spcAft>
              <a:buSzPts val="1280"/>
              <a:buChar char="►"/>
            </a:pPr>
            <a:r>
              <a:rPr lang="en-US"/>
              <a:t>Service</a:t>
            </a:r>
            <a:endParaRPr/>
          </a:p>
        </p:txBody>
      </p:sp>
      <p:sp>
        <p:nvSpPr>
          <p:cNvPr id="271" name="Google Shape;271;p13"/>
          <p:cNvSpPr txBox="1"/>
          <p:nvPr/>
        </p:nvSpPr>
        <p:spPr>
          <a:xfrm>
            <a:off x="5640833" y="1574456"/>
            <a:ext cx="4232400" cy="1848600"/>
          </a:xfrm>
          <a:prstGeom prst="rect">
            <a:avLst/>
          </a:prstGeom>
          <a:noFill/>
          <a:ln>
            <a:noFill/>
          </a:ln>
        </p:spPr>
        <p:txBody>
          <a:bodyPr anchorCtr="0" anchor="t" bIns="45700" lIns="91425" spcFirstLastPara="1" rIns="91425" wrap="square" tIns="45700">
            <a:normAutofit/>
          </a:bodyPr>
          <a:lstStyle/>
          <a:p>
            <a:pPr indent="-342900" lvl="0" marL="342900" marR="0" rtl="0" algn="l">
              <a:spcBef>
                <a:spcPts val="0"/>
              </a:spcBef>
              <a:spcAft>
                <a:spcPts val="0"/>
              </a:spcAft>
              <a:buClr>
                <a:schemeClr val="accent1"/>
              </a:buClr>
              <a:buSzPts val="1440"/>
              <a:buFont typeface="Noto Sans Symbols"/>
              <a:buChar char="►"/>
            </a:pPr>
            <a:r>
              <a:rPr lang="en-US" sz="1800">
                <a:solidFill>
                  <a:srgbClr val="3F3F3F"/>
                </a:solidFill>
                <a:latin typeface="Trebuchet MS"/>
                <a:ea typeface="Trebuchet MS"/>
                <a:cs typeface="Trebuchet MS"/>
                <a:sym typeface="Trebuchet MS"/>
              </a:rPr>
              <a:t>Read and </a:t>
            </a:r>
            <a:r>
              <a:rPr lang="en-US" sz="1800">
                <a:solidFill>
                  <a:srgbClr val="6C911C"/>
                </a:solidFill>
                <a:latin typeface="Trebuchet MS"/>
                <a:ea typeface="Trebuchet MS"/>
                <a:cs typeface="Trebuchet MS"/>
                <a:sym typeface="Trebuchet MS"/>
              </a:rPr>
              <a:t>implement</a:t>
            </a:r>
            <a:r>
              <a:rPr lang="en-US" sz="1800">
                <a:solidFill>
                  <a:srgbClr val="3F3F3F"/>
                </a:solidFill>
                <a:latin typeface="Trebuchet MS"/>
                <a:ea typeface="Trebuchet MS"/>
                <a:cs typeface="Trebuchet MS"/>
                <a:sym typeface="Trebuchet MS"/>
              </a:rPr>
              <a:t> some sustainability guidelines</a:t>
            </a:r>
            <a:endParaRPr/>
          </a:p>
          <a:p>
            <a:pPr indent="-285750" lvl="1" marL="742950" marR="0" rtl="0" algn="l">
              <a:spcBef>
                <a:spcPts val="1000"/>
              </a:spcBef>
              <a:spcAft>
                <a:spcPts val="0"/>
              </a:spcAft>
              <a:buClr>
                <a:schemeClr val="accent1"/>
              </a:buClr>
              <a:buSzPts val="1280"/>
              <a:buFont typeface="Noto Sans Symbols"/>
              <a:buChar char="►"/>
            </a:pPr>
            <a:r>
              <a:rPr b="0" i="0" lang="en-US" sz="1600" u="none" cap="none" strike="noStrike">
                <a:solidFill>
                  <a:srgbClr val="3F3F3F"/>
                </a:solidFill>
                <a:latin typeface="Trebuchet MS"/>
                <a:ea typeface="Trebuchet MS"/>
                <a:cs typeface="Trebuchet MS"/>
                <a:sym typeface="Trebuchet MS"/>
              </a:rPr>
              <a:t>Link on invitation email</a:t>
            </a:r>
            <a:endParaRPr/>
          </a:p>
          <a:p>
            <a:pPr indent="-285750" lvl="1" marL="742950" marR="0" rtl="0" algn="l">
              <a:spcBef>
                <a:spcPts val="1000"/>
              </a:spcBef>
              <a:spcAft>
                <a:spcPts val="0"/>
              </a:spcAft>
              <a:buClr>
                <a:schemeClr val="accent1"/>
              </a:buClr>
              <a:buSzPts val="1280"/>
              <a:buFont typeface="Noto Sans Symbols"/>
              <a:buChar char="►"/>
            </a:pPr>
            <a:r>
              <a:rPr b="0" i="0" lang="en-US" sz="1600" u="none" cap="none" strike="noStrike">
                <a:solidFill>
                  <a:srgbClr val="3F3F3F"/>
                </a:solidFill>
                <a:latin typeface="Trebuchet MS"/>
                <a:ea typeface="Trebuchet MS"/>
                <a:cs typeface="Trebuchet MS"/>
                <a:sym typeface="Trebuchet MS"/>
              </a:rPr>
              <a:t>www.apaonline.org/page/</a:t>
            </a:r>
            <a:br>
              <a:rPr b="0" i="0" lang="en-US" sz="1600" u="none" cap="none" strike="noStrike">
                <a:solidFill>
                  <a:srgbClr val="3F3F3F"/>
                </a:solidFill>
                <a:latin typeface="Trebuchet MS"/>
                <a:ea typeface="Trebuchet MS"/>
                <a:cs typeface="Trebuchet MS"/>
                <a:sym typeface="Trebuchet MS"/>
              </a:rPr>
            </a:br>
            <a:r>
              <a:rPr b="0" i="0" lang="en-US" sz="1600" u="none" cap="none" strike="noStrike">
                <a:solidFill>
                  <a:srgbClr val="3F3F3F"/>
                </a:solidFill>
                <a:latin typeface="Trebuchet MS"/>
                <a:ea typeface="Trebuchet MS"/>
                <a:cs typeface="Trebuchet MS"/>
                <a:sym typeface="Trebuchet MS"/>
              </a:rPr>
              <a:t>goodpracticesguide    &lt;- Section 9</a:t>
            </a:r>
            <a:endParaRPr/>
          </a:p>
        </p:txBody>
      </p:sp>
      <p:sp>
        <p:nvSpPr>
          <p:cNvPr id="272" name="Google Shape;272;p13"/>
          <p:cNvSpPr txBox="1"/>
          <p:nvPr/>
        </p:nvSpPr>
        <p:spPr>
          <a:xfrm>
            <a:off x="677333" y="3977663"/>
            <a:ext cx="4232291" cy="2259793"/>
          </a:xfrm>
          <a:prstGeom prst="rect">
            <a:avLst/>
          </a:prstGeom>
          <a:noFill/>
          <a:ln>
            <a:noFill/>
          </a:ln>
        </p:spPr>
        <p:txBody>
          <a:bodyPr anchorCtr="0" anchor="t" bIns="45700" lIns="91425" spcFirstLastPara="1" rIns="91425" wrap="square" tIns="45700">
            <a:normAutofit/>
          </a:bodyPr>
          <a:lstStyle/>
          <a:p>
            <a:pPr indent="-342900" lvl="0" marL="342900" marR="0" rtl="0" algn="l">
              <a:spcBef>
                <a:spcPts val="0"/>
              </a:spcBef>
              <a:spcAft>
                <a:spcPts val="0"/>
              </a:spcAft>
              <a:buClr>
                <a:schemeClr val="accent1"/>
              </a:buClr>
              <a:buSzPts val="1440"/>
              <a:buFont typeface="Noto Sans Symbols"/>
              <a:buChar char="►"/>
            </a:pPr>
            <a:r>
              <a:rPr lang="en-US" sz="1800">
                <a:solidFill>
                  <a:srgbClr val="3F3F3F"/>
                </a:solidFill>
                <a:latin typeface="Trebuchet MS"/>
                <a:ea typeface="Trebuchet MS"/>
                <a:cs typeface="Trebuchet MS"/>
                <a:sym typeface="Trebuchet MS"/>
              </a:rPr>
              <a:t>Tell us about your initiatives and have us </a:t>
            </a:r>
            <a:r>
              <a:rPr lang="en-US" sz="1800">
                <a:solidFill>
                  <a:srgbClr val="6C911C"/>
                </a:solidFill>
                <a:latin typeface="Trebuchet MS"/>
                <a:ea typeface="Trebuchet MS"/>
                <a:cs typeface="Trebuchet MS"/>
                <a:sym typeface="Trebuchet MS"/>
              </a:rPr>
              <a:t>advertise</a:t>
            </a:r>
            <a:r>
              <a:rPr lang="en-US" sz="1800">
                <a:solidFill>
                  <a:srgbClr val="3F3F3F"/>
                </a:solidFill>
                <a:latin typeface="Trebuchet MS"/>
                <a:ea typeface="Trebuchet MS"/>
                <a:cs typeface="Trebuchet MS"/>
                <a:sym typeface="Trebuchet MS"/>
              </a:rPr>
              <a:t> them for you</a:t>
            </a:r>
            <a:endParaRPr/>
          </a:p>
          <a:p>
            <a:pPr indent="-285750" lvl="1" marL="742950" marR="0" rtl="0" algn="l">
              <a:spcBef>
                <a:spcPts val="1000"/>
              </a:spcBef>
              <a:spcAft>
                <a:spcPts val="0"/>
              </a:spcAft>
              <a:buClr>
                <a:schemeClr val="accent1"/>
              </a:buClr>
              <a:buSzPts val="1280"/>
              <a:buFont typeface="Noto Sans Symbols"/>
              <a:buChar char="►"/>
            </a:pPr>
            <a:r>
              <a:rPr b="0" i="0" lang="en-US" sz="1600" u="sng" cap="none" strike="noStrike">
                <a:solidFill>
                  <a:srgbClr val="3F3F3F"/>
                </a:solidFill>
                <a:latin typeface="Trebuchet MS"/>
                <a:ea typeface="Trebuchet MS"/>
                <a:cs typeface="Trebuchet MS"/>
                <a:sym typeface="Trebuchet MS"/>
                <a:hlinkClick r:id="rId3">
                  <a:extLst>
                    <a:ext uri="{A12FA001-AC4F-418D-AE19-62706E023703}">
                      <ahyp:hlinkClr val="tx"/>
                    </a:ext>
                  </a:extLst>
                </a:hlinkClick>
              </a:rPr>
              <a:t>philosophersforsustainability</a:t>
            </a:r>
            <a:br>
              <a:rPr b="0" i="0" lang="en-US" sz="1600" u="sng" cap="none" strike="noStrike">
                <a:solidFill>
                  <a:srgbClr val="3F3F3F"/>
                </a:solidFill>
                <a:latin typeface="Trebuchet MS"/>
                <a:ea typeface="Trebuchet MS"/>
                <a:cs typeface="Trebuchet MS"/>
                <a:sym typeface="Trebuchet MS"/>
                <a:hlinkClick r:id="rId4">
                  <a:extLst>
                    <a:ext uri="{A12FA001-AC4F-418D-AE19-62706E023703}">
                      <ahyp:hlinkClr val="tx"/>
                    </a:ext>
                  </a:extLst>
                </a:hlinkClick>
              </a:rPr>
            </a:br>
            <a:r>
              <a:rPr b="0" i="0" lang="en-US" sz="1600" u="sng" cap="none" strike="noStrike">
                <a:solidFill>
                  <a:srgbClr val="3F3F3F"/>
                </a:solidFill>
                <a:latin typeface="Trebuchet MS"/>
                <a:ea typeface="Trebuchet MS"/>
                <a:cs typeface="Trebuchet MS"/>
                <a:sym typeface="Trebuchet MS"/>
                <a:hlinkClick r:id="rId5">
                  <a:extLst>
                    <a:ext uri="{A12FA001-AC4F-418D-AE19-62706E023703}">
                      <ahyp:hlinkClr val="tx"/>
                    </a:ext>
                  </a:extLst>
                </a:hlinkClick>
              </a:rPr>
              <a:t>@gmail.com</a:t>
            </a:r>
            <a:endParaRPr b="0" i="0" sz="1600" u="none" cap="none" strike="noStrike">
              <a:solidFill>
                <a:srgbClr val="3F3F3F"/>
              </a:solidFill>
              <a:latin typeface="Trebuchet MS"/>
              <a:ea typeface="Trebuchet MS"/>
              <a:cs typeface="Trebuchet MS"/>
              <a:sym typeface="Trebuchet MS"/>
            </a:endParaRPr>
          </a:p>
          <a:p>
            <a:pPr indent="-204469" lvl="1" marL="742950" marR="0" rtl="0" algn="l">
              <a:spcBef>
                <a:spcPts val="1000"/>
              </a:spcBef>
              <a:spcAft>
                <a:spcPts val="0"/>
              </a:spcAft>
              <a:buClr>
                <a:schemeClr val="accent1"/>
              </a:buClr>
              <a:buSzPts val="1280"/>
              <a:buFont typeface="Noto Sans Symbols"/>
              <a:buNone/>
            </a:pPr>
            <a:r>
              <a:t/>
            </a:r>
            <a:endParaRPr b="0" i="0" sz="1600" u="none" cap="none" strike="noStrike">
              <a:solidFill>
                <a:srgbClr val="3F3F3F"/>
              </a:solidFill>
              <a:latin typeface="Trebuchet MS"/>
              <a:ea typeface="Trebuchet MS"/>
              <a:cs typeface="Trebuchet MS"/>
              <a:sym typeface="Trebuchet MS"/>
            </a:endParaRPr>
          </a:p>
        </p:txBody>
      </p:sp>
      <p:sp>
        <p:nvSpPr>
          <p:cNvPr id="273" name="Google Shape;273;p13"/>
          <p:cNvSpPr txBox="1"/>
          <p:nvPr/>
        </p:nvSpPr>
        <p:spPr>
          <a:xfrm>
            <a:off x="5529484" y="4071981"/>
            <a:ext cx="4232400" cy="2259900"/>
          </a:xfrm>
          <a:prstGeom prst="rect">
            <a:avLst/>
          </a:prstGeom>
          <a:noFill/>
          <a:ln>
            <a:noFill/>
          </a:ln>
        </p:spPr>
        <p:txBody>
          <a:bodyPr anchorCtr="0" anchor="t" bIns="45700" lIns="91425" spcFirstLastPara="1" rIns="91425" wrap="square" tIns="45700">
            <a:normAutofit lnSpcReduction="20000"/>
          </a:bodyPr>
          <a:lstStyle/>
          <a:p>
            <a:pPr indent="-349758" lvl="0" marL="342900" marR="0" rtl="0" algn="l">
              <a:spcBef>
                <a:spcPts val="0"/>
              </a:spcBef>
              <a:spcAft>
                <a:spcPts val="0"/>
              </a:spcAft>
              <a:buClr>
                <a:schemeClr val="accent1"/>
              </a:buClr>
              <a:buSzPts val="1440"/>
              <a:buFont typeface="Noto Sans Symbols"/>
              <a:buChar char="►"/>
            </a:pPr>
            <a:r>
              <a:rPr lang="en-US" sz="1800">
                <a:solidFill>
                  <a:srgbClr val="3F3F3F"/>
                </a:solidFill>
                <a:latin typeface="Trebuchet MS"/>
                <a:ea typeface="Trebuchet MS"/>
                <a:cs typeface="Trebuchet MS"/>
                <a:sym typeface="Trebuchet MS"/>
              </a:rPr>
              <a:t>Suggest, join, and/or lead a </a:t>
            </a:r>
            <a:r>
              <a:rPr lang="en-US" sz="1800">
                <a:solidFill>
                  <a:srgbClr val="6C911C"/>
                </a:solidFill>
                <a:latin typeface="Trebuchet MS"/>
                <a:ea typeface="Trebuchet MS"/>
                <a:cs typeface="Trebuchet MS"/>
                <a:sym typeface="Trebuchet MS"/>
              </a:rPr>
              <a:t>monthly forum </a:t>
            </a:r>
            <a:r>
              <a:rPr lang="en-US" sz="1800">
                <a:solidFill>
                  <a:srgbClr val="3F3F3F"/>
                </a:solidFill>
                <a:latin typeface="Trebuchet MS"/>
                <a:ea typeface="Trebuchet MS"/>
                <a:cs typeface="Trebuchet MS"/>
                <a:sym typeface="Trebuchet MS"/>
              </a:rPr>
              <a:t>with PfS</a:t>
            </a:r>
            <a:endParaRPr sz="1800">
              <a:solidFill>
                <a:srgbClr val="3F3F3F"/>
              </a:solidFill>
              <a:latin typeface="Trebuchet MS"/>
              <a:ea typeface="Trebuchet MS"/>
              <a:cs typeface="Trebuchet MS"/>
              <a:sym typeface="Trebuchet MS"/>
            </a:endParaRPr>
          </a:p>
          <a:p>
            <a:pPr indent="-291846" lvl="1" marL="742950" marR="0" rtl="0" algn="l">
              <a:spcBef>
                <a:spcPts val="1000"/>
              </a:spcBef>
              <a:spcAft>
                <a:spcPts val="0"/>
              </a:spcAft>
              <a:buClr>
                <a:schemeClr val="accent1"/>
              </a:buClr>
              <a:buSzPts val="1280"/>
              <a:buFont typeface="Noto Sans Symbols"/>
              <a:buChar char="►"/>
            </a:pPr>
            <a:r>
              <a:rPr b="0" i="0" lang="en-US" sz="1600" u="none" cap="none" strike="noStrike">
                <a:solidFill>
                  <a:srgbClr val="3F3F3F"/>
                </a:solidFill>
                <a:latin typeface="Trebuchet MS"/>
                <a:ea typeface="Trebuchet MS"/>
                <a:cs typeface="Trebuchet MS"/>
                <a:sym typeface="Trebuchet MS"/>
              </a:rPr>
              <a:t>Racial Justice</a:t>
            </a:r>
            <a:endParaRPr/>
          </a:p>
          <a:p>
            <a:pPr indent="-291846" lvl="1" marL="742950" marR="0" rtl="0" algn="l">
              <a:spcBef>
                <a:spcPts val="1000"/>
              </a:spcBef>
              <a:spcAft>
                <a:spcPts val="0"/>
              </a:spcAft>
              <a:buClr>
                <a:schemeClr val="accent1"/>
              </a:buClr>
              <a:buSzPts val="1280"/>
              <a:buFont typeface="Noto Sans Symbols"/>
              <a:buChar char="►"/>
            </a:pPr>
            <a:r>
              <a:rPr b="0" i="0" lang="en-US" sz="1600" u="none" cap="none" strike="noStrike">
                <a:solidFill>
                  <a:srgbClr val="3F3F3F"/>
                </a:solidFill>
                <a:latin typeface="Trebuchet MS"/>
                <a:ea typeface="Trebuchet MS"/>
                <a:cs typeface="Trebuchet MS"/>
                <a:sym typeface="Trebuchet MS"/>
              </a:rPr>
              <a:t>Political Action</a:t>
            </a:r>
            <a:endParaRPr/>
          </a:p>
          <a:p>
            <a:pPr indent="-291846" lvl="1" marL="742950" marR="0" rtl="0" algn="l">
              <a:spcBef>
                <a:spcPts val="1000"/>
              </a:spcBef>
              <a:spcAft>
                <a:spcPts val="0"/>
              </a:spcAft>
              <a:buClr>
                <a:schemeClr val="accent1"/>
              </a:buClr>
              <a:buSzPts val="1280"/>
              <a:buFont typeface="Noto Sans Symbols"/>
              <a:buChar char="►"/>
            </a:pPr>
            <a:r>
              <a:rPr b="0" i="0" lang="en-US" sz="1600" u="none" cap="none" strike="noStrike">
                <a:solidFill>
                  <a:srgbClr val="3F3F3F"/>
                </a:solidFill>
                <a:latin typeface="Trebuchet MS"/>
                <a:ea typeface="Trebuchet MS"/>
                <a:cs typeface="Trebuchet MS"/>
                <a:sym typeface="Trebuchet MS"/>
              </a:rPr>
              <a:t>Teaching</a:t>
            </a:r>
            <a:endParaRPr/>
          </a:p>
          <a:p>
            <a:pPr indent="-291846" lvl="1" marL="742950" marR="0" rtl="0" algn="l">
              <a:spcBef>
                <a:spcPts val="1000"/>
              </a:spcBef>
              <a:spcAft>
                <a:spcPts val="0"/>
              </a:spcAft>
              <a:buClr>
                <a:schemeClr val="accent1"/>
              </a:buClr>
              <a:buSzPts val="1280"/>
              <a:buFont typeface="Noto Sans Symbols"/>
              <a:buChar char="►"/>
            </a:pPr>
            <a:r>
              <a:rPr b="0" i="0" lang="en-US" sz="1600" u="none" cap="none" strike="noStrike">
                <a:solidFill>
                  <a:srgbClr val="3F3F3F"/>
                </a:solidFill>
                <a:latin typeface="Trebuchet MS"/>
                <a:ea typeface="Trebuchet MS"/>
                <a:cs typeface="Trebuchet MS"/>
                <a:sym typeface="Trebuchet MS"/>
              </a:rPr>
              <a:t>E-Vents</a:t>
            </a:r>
            <a:endParaRPr/>
          </a:p>
          <a:p>
            <a:pPr indent="-291846" lvl="1" marL="742950" marR="0" rtl="0" algn="l">
              <a:spcBef>
                <a:spcPts val="1000"/>
              </a:spcBef>
              <a:spcAft>
                <a:spcPts val="0"/>
              </a:spcAft>
              <a:buClr>
                <a:schemeClr val="accent1"/>
              </a:buClr>
              <a:buSzPts val="1280"/>
              <a:buFont typeface="Noto Sans Symbols"/>
              <a:buChar char="►"/>
            </a:pPr>
            <a:r>
              <a:rPr b="0" i="0" lang="en-US" sz="1600" u="none" cap="none" strike="noStrike">
                <a:solidFill>
                  <a:srgbClr val="3F3F3F"/>
                </a:solidFill>
                <a:latin typeface="Trebuchet MS"/>
                <a:ea typeface="Trebuchet MS"/>
                <a:cs typeface="Trebuchet MS"/>
                <a:sym typeface="Trebuchet MS"/>
              </a:rPr>
              <a:t>Public Philosophy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125e77ff268_0_16"/>
          <p:cNvSpPr/>
          <p:nvPr/>
        </p:nvSpPr>
        <p:spPr>
          <a:xfrm>
            <a:off x="5296225" y="1937850"/>
            <a:ext cx="4088100" cy="4164000"/>
          </a:xfrm>
          <a:prstGeom prst="rect">
            <a:avLst/>
          </a:prstGeom>
          <a:solidFill>
            <a:srgbClr val="E9F6CE"/>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80" name="Google Shape;280;g125e77ff268_0_16"/>
          <p:cNvSpPr txBox="1"/>
          <p:nvPr>
            <p:ph idx="1" type="body"/>
          </p:nvPr>
        </p:nvSpPr>
        <p:spPr>
          <a:xfrm>
            <a:off x="5296225" y="1937875"/>
            <a:ext cx="4232400" cy="44454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i="1" lang="en-US"/>
              <a:t>Teaching and Research</a:t>
            </a:r>
            <a:endParaRPr b="1" i="1"/>
          </a:p>
          <a:p>
            <a:pPr indent="-342900" lvl="0" marL="342900" rtl="0" algn="l">
              <a:spcBef>
                <a:spcPts val="0"/>
              </a:spcBef>
              <a:spcAft>
                <a:spcPts val="0"/>
              </a:spcAft>
              <a:buSzPts val="1440"/>
              <a:buChar char="►"/>
            </a:pPr>
            <a:r>
              <a:rPr lang="en-US"/>
              <a:t>Course Content</a:t>
            </a:r>
            <a:endParaRPr/>
          </a:p>
          <a:p>
            <a:pPr indent="-285750" lvl="1" marL="742950" rtl="0" algn="l">
              <a:spcBef>
                <a:spcPts val="0"/>
              </a:spcBef>
              <a:spcAft>
                <a:spcPts val="0"/>
              </a:spcAft>
              <a:buSzPts val="1440"/>
              <a:buChar char="►"/>
            </a:pPr>
            <a:r>
              <a:rPr lang="en-US"/>
              <a:t>Show relevance to students’ lives</a:t>
            </a:r>
            <a:endParaRPr/>
          </a:p>
          <a:p>
            <a:pPr indent="-285750" lvl="1" marL="742950" rtl="0" algn="l">
              <a:spcBef>
                <a:spcPts val="0"/>
              </a:spcBef>
              <a:spcAft>
                <a:spcPts val="0"/>
              </a:spcAft>
              <a:buSzPts val="1440"/>
              <a:buChar char="►"/>
            </a:pPr>
            <a:r>
              <a:rPr lang="en-US"/>
              <a:t>Consider as a core requirement</a:t>
            </a:r>
            <a:endParaRPr/>
          </a:p>
          <a:p>
            <a:pPr indent="-285750" lvl="1" marL="742950" rtl="0" algn="l">
              <a:spcBef>
                <a:spcPts val="0"/>
              </a:spcBef>
              <a:spcAft>
                <a:spcPts val="0"/>
              </a:spcAft>
              <a:buSzPts val="1440"/>
              <a:buChar char="►"/>
            </a:pPr>
            <a:r>
              <a:rPr lang="en-US"/>
              <a:t>Incorporate small components</a:t>
            </a:r>
            <a:endParaRPr/>
          </a:p>
          <a:p>
            <a:pPr indent="-342900" lvl="0" marL="342900" rtl="0" algn="l">
              <a:spcBef>
                <a:spcPts val="0"/>
              </a:spcBef>
              <a:spcAft>
                <a:spcPts val="0"/>
              </a:spcAft>
              <a:buSzPts val="1440"/>
              <a:buChar char="►"/>
            </a:pPr>
            <a:r>
              <a:rPr lang="en-US"/>
              <a:t>Course Methods and Policies</a:t>
            </a:r>
            <a:endParaRPr/>
          </a:p>
          <a:p>
            <a:pPr indent="-285750" lvl="1" marL="742950" rtl="0" algn="l">
              <a:spcBef>
                <a:spcPts val="0"/>
              </a:spcBef>
              <a:spcAft>
                <a:spcPts val="0"/>
              </a:spcAft>
              <a:buSzPts val="1440"/>
              <a:buChar char="►"/>
            </a:pPr>
            <a:r>
              <a:rPr lang="en-US"/>
              <a:t>Invite guest speakers from campus</a:t>
            </a:r>
            <a:endParaRPr/>
          </a:p>
          <a:p>
            <a:pPr indent="-285750" lvl="1" marL="742950" rtl="0" algn="l">
              <a:spcBef>
                <a:spcPts val="0"/>
              </a:spcBef>
              <a:spcAft>
                <a:spcPts val="0"/>
              </a:spcAft>
              <a:buSzPts val="1440"/>
              <a:buChar char="►"/>
            </a:pPr>
            <a:r>
              <a:rPr lang="en-US"/>
              <a:t>Apply content to own lives</a:t>
            </a:r>
            <a:endParaRPr/>
          </a:p>
          <a:p>
            <a:pPr indent="-285750" lvl="1" marL="742950" rtl="0" algn="l">
              <a:spcBef>
                <a:spcPts val="0"/>
              </a:spcBef>
              <a:spcAft>
                <a:spcPts val="0"/>
              </a:spcAft>
              <a:buSzPts val="1440"/>
              <a:buChar char="►"/>
            </a:pPr>
            <a:r>
              <a:rPr lang="en-US"/>
              <a:t>Utilize electronic options</a:t>
            </a:r>
            <a:endParaRPr/>
          </a:p>
          <a:p>
            <a:pPr indent="-342900" lvl="0" marL="342900" rtl="0" algn="l">
              <a:spcBef>
                <a:spcPts val="0"/>
              </a:spcBef>
              <a:spcAft>
                <a:spcPts val="0"/>
              </a:spcAft>
              <a:buSzPts val="1440"/>
              <a:buChar char="►"/>
            </a:pPr>
            <a:r>
              <a:rPr lang="en-US"/>
              <a:t>Advising</a:t>
            </a:r>
            <a:endParaRPr/>
          </a:p>
          <a:p>
            <a:pPr indent="-285750" lvl="1" marL="742950" rtl="0" algn="l">
              <a:spcBef>
                <a:spcPts val="0"/>
              </a:spcBef>
              <a:spcAft>
                <a:spcPts val="0"/>
              </a:spcAft>
              <a:buSzPts val="1440"/>
              <a:buChar char="►"/>
            </a:pPr>
            <a:r>
              <a:rPr lang="en-US"/>
              <a:t>Be aware of environmental anxiety</a:t>
            </a:r>
            <a:endParaRPr/>
          </a:p>
          <a:p>
            <a:pPr indent="-285750" lvl="1" marL="742950" rtl="0" algn="l">
              <a:spcBef>
                <a:spcPts val="0"/>
              </a:spcBef>
              <a:spcAft>
                <a:spcPts val="0"/>
              </a:spcAft>
              <a:buSzPts val="1440"/>
              <a:buChar char="►"/>
            </a:pPr>
            <a:r>
              <a:rPr lang="en-US"/>
              <a:t>Don’t avoid difficult conversations</a:t>
            </a:r>
            <a:endParaRPr/>
          </a:p>
          <a:p>
            <a:pPr indent="-342900" lvl="0" marL="342900" rtl="0" algn="l">
              <a:spcBef>
                <a:spcPts val="0"/>
              </a:spcBef>
              <a:spcAft>
                <a:spcPts val="0"/>
              </a:spcAft>
              <a:buSzPts val="1440"/>
              <a:buChar char="►"/>
            </a:pPr>
            <a:r>
              <a:rPr lang="en-US"/>
              <a:t>Research</a:t>
            </a:r>
            <a:endParaRPr/>
          </a:p>
          <a:p>
            <a:pPr indent="-285750" lvl="1" marL="742950" rtl="0" algn="l">
              <a:spcBef>
                <a:spcPts val="0"/>
              </a:spcBef>
              <a:spcAft>
                <a:spcPts val="0"/>
              </a:spcAft>
              <a:buSzPts val="1440"/>
              <a:buChar char="►"/>
            </a:pPr>
            <a:r>
              <a:rPr lang="en-US"/>
              <a:t>Consider climate connections</a:t>
            </a:r>
            <a:endParaRPr/>
          </a:p>
          <a:p>
            <a:pPr indent="-285750" lvl="1" marL="742950" rtl="0" algn="l">
              <a:spcBef>
                <a:spcPts val="0"/>
              </a:spcBef>
              <a:spcAft>
                <a:spcPts val="0"/>
              </a:spcAft>
              <a:buSzPts val="1440"/>
              <a:buChar char="►"/>
            </a:pPr>
            <a:r>
              <a:rPr lang="en-US"/>
              <a:t>Take leadership</a:t>
            </a:r>
            <a:endParaRPr/>
          </a:p>
          <a:p>
            <a:pPr indent="-285750" lvl="1" marL="742950" rtl="0" algn="l">
              <a:spcBef>
                <a:spcPts val="0"/>
              </a:spcBef>
              <a:spcAft>
                <a:spcPts val="0"/>
              </a:spcAft>
              <a:buSzPts val="1440"/>
              <a:buChar char="►"/>
            </a:pPr>
            <a:r>
              <a:rPr lang="en-US"/>
              <a:t>Interdisciplinary collaboration</a:t>
            </a:r>
            <a:endParaRPr/>
          </a:p>
        </p:txBody>
      </p:sp>
      <p:sp>
        <p:nvSpPr>
          <p:cNvPr id="281" name="Google Shape;281;g125e77ff268_0_16"/>
          <p:cNvSpPr/>
          <p:nvPr/>
        </p:nvSpPr>
        <p:spPr>
          <a:xfrm>
            <a:off x="677325" y="5343425"/>
            <a:ext cx="4088100" cy="1227300"/>
          </a:xfrm>
          <a:prstGeom prst="rect">
            <a:avLst/>
          </a:prstGeom>
          <a:solidFill>
            <a:srgbClr val="E9F6CE"/>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82" name="Google Shape;282;g125e77ff268_0_16"/>
          <p:cNvSpPr/>
          <p:nvPr/>
        </p:nvSpPr>
        <p:spPr>
          <a:xfrm>
            <a:off x="677325" y="1574450"/>
            <a:ext cx="4088100" cy="3402000"/>
          </a:xfrm>
          <a:prstGeom prst="rect">
            <a:avLst/>
          </a:prstGeom>
          <a:solidFill>
            <a:srgbClr val="D9F4C9"/>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83" name="Google Shape;283;g125e77ff268_0_16"/>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Guidelines for Sustainable Practices</a:t>
            </a:r>
            <a:endParaRPr/>
          </a:p>
        </p:txBody>
      </p:sp>
      <p:sp>
        <p:nvSpPr>
          <p:cNvPr id="284" name="Google Shape;284;g125e77ff268_0_16"/>
          <p:cNvSpPr txBox="1"/>
          <p:nvPr>
            <p:ph idx="1" type="body"/>
          </p:nvPr>
        </p:nvSpPr>
        <p:spPr>
          <a:xfrm>
            <a:off x="677325" y="1574451"/>
            <a:ext cx="4232400" cy="3612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i="1" lang="en-US"/>
              <a:t>Events</a:t>
            </a:r>
            <a:endParaRPr b="1" i="1"/>
          </a:p>
          <a:p>
            <a:pPr indent="-342900" lvl="0" marL="342900" rtl="0" algn="l">
              <a:spcBef>
                <a:spcPts val="0"/>
              </a:spcBef>
              <a:spcAft>
                <a:spcPts val="0"/>
              </a:spcAft>
              <a:buSzPts val="1440"/>
              <a:buChar char="►"/>
            </a:pPr>
            <a:r>
              <a:rPr lang="en-US"/>
              <a:t>Food</a:t>
            </a:r>
            <a:endParaRPr/>
          </a:p>
          <a:p>
            <a:pPr indent="-285750" lvl="1" marL="742950" rtl="0" algn="l">
              <a:spcBef>
                <a:spcPts val="0"/>
              </a:spcBef>
              <a:spcAft>
                <a:spcPts val="0"/>
              </a:spcAft>
              <a:buSzPts val="1440"/>
              <a:buChar char="►"/>
            </a:pPr>
            <a:r>
              <a:rPr lang="en-US"/>
              <a:t>Minimize food waste and packaging</a:t>
            </a:r>
            <a:endParaRPr/>
          </a:p>
          <a:p>
            <a:pPr indent="-285750" lvl="1" marL="742950" rtl="0" algn="l">
              <a:spcBef>
                <a:spcPts val="0"/>
              </a:spcBef>
              <a:spcAft>
                <a:spcPts val="0"/>
              </a:spcAft>
              <a:buSzPts val="1440"/>
              <a:buChar char="►"/>
            </a:pPr>
            <a:r>
              <a:rPr lang="en-US"/>
              <a:t>Reduce carbon-intensive foods</a:t>
            </a:r>
            <a:endParaRPr/>
          </a:p>
          <a:p>
            <a:pPr indent="-285750" lvl="1" marL="742950" rtl="0" algn="l">
              <a:spcBef>
                <a:spcPts val="0"/>
              </a:spcBef>
              <a:spcAft>
                <a:spcPts val="0"/>
              </a:spcAft>
              <a:buSzPts val="1440"/>
              <a:buChar char="►"/>
            </a:pPr>
            <a:r>
              <a:rPr lang="en-US"/>
              <a:t>Consider distribution factors</a:t>
            </a:r>
            <a:endParaRPr/>
          </a:p>
          <a:p>
            <a:pPr indent="-342900" lvl="0" marL="342900" rtl="0" algn="l">
              <a:spcBef>
                <a:spcPts val="0"/>
              </a:spcBef>
              <a:spcAft>
                <a:spcPts val="0"/>
              </a:spcAft>
              <a:buSzPts val="1440"/>
              <a:buChar char="►"/>
            </a:pPr>
            <a:r>
              <a:rPr lang="en-US"/>
              <a:t>Conferences and Travel</a:t>
            </a:r>
            <a:endParaRPr/>
          </a:p>
          <a:p>
            <a:pPr indent="-285750" lvl="1" marL="742950" rtl="0" algn="l">
              <a:spcBef>
                <a:spcPts val="0"/>
              </a:spcBef>
              <a:spcAft>
                <a:spcPts val="0"/>
              </a:spcAft>
              <a:buSzPts val="1440"/>
              <a:buChar char="►"/>
            </a:pPr>
            <a:r>
              <a:rPr lang="en-US"/>
              <a:t>Encourage virtual or hybrid options</a:t>
            </a:r>
            <a:endParaRPr/>
          </a:p>
          <a:p>
            <a:pPr indent="-285750" lvl="1" marL="742950" rtl="0" algn="l">
              <a:spcBef>
                <a:spcPts val="0"/>
              </a:spcBef>
              <a:spcAft>
                <a:spcPts val="0"/>
              </a:spcAft>
              <a:buSzPts val="1440"/>
              <a:buChar char="►"/>
            </a:pPr>
            <a:r>
              <a:rPr lang="en-US"/>
              <a:t>Invite local speakers</a:t>
            </a:r>
            <a:endParaRPr/>
          </a:p>
          <a:p>
            <a:pPr indent="-285750" lvl="1" marL="742950" rtl="0" algn="l">
              <a:spcBef>
                <a:spcPts val="0"/>
              </a:spcBef>
              <a:spcAft>
                <a:spcPts val="0"/>
              </a:spcAft>
              <a:buSzPts val="1440"/>
              <a:buChar char="►"/>
            </a:pPr>
            <a:r>
              <a:rPr lang="en-US"/>
              <a:t>Consider carbon offsets</a:t>
            </a:r>
            <a:endParaRPr/>
          </a:p>
          <a:p>
            <a:pPr indent="-342900" lvl="0" marL="342900" rtl="0" algn="l">
              <a:spcBef>
                <a:spcPts val="0"/>
              </a:spcBef>
              <a:spcAft>
                <a:spcPts val="0"/>
              </a:spcAft>
              <a:buSzPts val="1440"/>
              <a:buChar char="►"/>
            </a:pPr>
            <a:r>
              <a:rPr lang="en-US"/>
              <a:t>Facilities</a:t>
            </a:r>
            <a:endParaRPr/>
          </a:p>
          <a:p>
            <a:pPr indent="-285750" lvl="1" marL="742950" rtl="0" algn="l">
              <a:spcBef>
                <a:spcPts val="0"/>
              </a:spcBef>
              <a:spcAft>
                <a:spcPts val="0"/>
              </a:spcAft>
              <a:buSzPts val="1440"/>
              <a:buChar char="►"/>
            </a:pPr>
            <a:r>
              <a:rPr lang="en-US"/>
              <a:t>Construction</a:t>
            </a:r>
            <a:endParaRPr/>
          </a:p>
          <a:p>
            <a:pPr indent="-285750" lvl="1" marL="742950" rtl="0" algn="l">
              <a:spcBef>
                <a:spcPts val="0"/>
              </a:spcBef>
              <a:spcAft>
                <a:spcPts val="0"/>
              </a:spcAft>
              <a:buSzPts val="1440"/>
              <a:buChar char="►"/>
            </a:pPr>
            <a:r>
              <a:rPr lang="en-US"/>
              <a:t>Disposal of equipment</a:t>
            </a:r>
            <a:endParaRPr/>
          </a:p>
          <a:p>
            <a:pPr indent="-285750" lvl="1" marL="742950" rtl="0" algn="l">
              <a:spcBef>
                <a:spcPts val="0"/>
              </a:spcBef>
              <a:spcAft>
                <a:spcPts val="0"/>
              </a:spcAft>
              <a:buSzPts val="1440"/>
              <a:buChar char="►"/>
            </a:pPr>
            <a:r>
              <a:rPr lang="en-US"/>
              <a:t>Reusable options</a:t>
            </a:r>
            <a:endParaRPr/>
          </a:p>
        </p:txBody>
      </p:sp>
      <p:sp>
        <p:nvSpPr>
          <p:cNvPr id="285" name="Google Shape;285;g125e77ff268_0_16"/>
          <p:cNvSpPr txBox="1"/>
          <p:nvPr>
            <p:ph idx="1" type="body"/>
          </p:nvPr>
        </p:nvSpPr>
        <p:spPr>
          <a:xfrm>
            <a:off x="677325" y="5343425"/>
            <a:ext cx="4232400" cy="1320900"/>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None/>
            </a:pPr>
            <a:r>
              <a:rPr b="1" i="1" lang="en-US"/>
              <a:t>Governance and Public Advocacy</a:t>
            </a:r>
            <a:endParaRPr b="1" i="1"/>
          </a:p>
          <a:p>
            <a:pPr indent="-330200" lvl="0" marL="800100" rtl="0" algn="l">
              <a:spcBef>
                <a:spcPts val="0"/>
              </a:spcBef>
              <a:spcAft>
                <a:spcPts val="0"/>
              </a:spcAft>
              <a:buSzPts val="1240"/>
              <a:buChar char="►"/>
            </a:pPr>
            <a:r>
              <a:rPr lang="en-US" sz="1600"/>
              <a:t>Consider environmental impact</a:t>
            </a:r>
            <a:endParaRPr sz="1600"/>
          </a:p>
          <a:p>
            <a:pPr indent="-330200" lvl="0" marL="800100" rtl="0" algn="l">
              <a:spcBef>
                <a:spcPts val="0"/>
              </a:spcBef>
              <a:spcAft>
                <a:spcPts val="0"/>
              </a:spcAft>
              <a:buSzPts val="1240"/>
              <a:buChar char="►"/>
            </a:pPr>
            <a:r>
              <a:rPr lang="en-US" sz="1600"/>
              <a:t>Incorporate into mission statement</a:t>
            </a:r>
            <a:endParaRPr sz="1600"/>
          </a:p>
          <a:p>
            <a:pPr indent="-330200" lvl="0" marL="800100" rtl="0" algn="l">
              <a:spcBef>
                <a:spcPts val="0"/>
              </a:spcBef>
              <a:spcAft>
                <a:spcPts val="0"/>
              </a:spcAft>
              <a:buSzPts val="1240"/>
              <a:buChar char="►"/>
            </a:pPr>
            <a:r>
              <a:rPr lang="en-US" sz="1600"/>
              <a:t>Collaborate in advocacy efforts on- and off-campus</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4"/>
          <p:cNvSpPr txBox="1"/>
          <p:nvPr>
            <p:ph type="title"/>
          </p:nvPr>
        </p:nvSpPr>
        <p:spPr>
          <a:xfrm>
            <a:off x="704009" y="4413675"/>
            <a:ext cx="8596800" cy="566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3200"/>
              <a:buFont typeface="Trebuchet MS"/>
              <a:buNone/>
            </a:pPr>
            <a:r>
              <a:rPr lang="en-US" sz="3200"/>
              <a:t>Before we chat:</a:t>
            </a:r>
            <a:endParaRPr/>
          </a:p>
        </p:txBody>
      </p:sp>
      <p:sp>
        <p:nvSpPr>
          <p:cNvPr id="292" name="Google Shape;292;p14"/>
          <p:cNvSpPr txBox="1"/>
          <p:nvPr>
            <p:ph idx="1" type="body"/>
          </p:nvPr>
        </p:nvSpPr>
        <p:spPr>
          <a:xfrm>
            <a:off x="704009" y="4980413"/>
            <a:ext cx="8596800" cy="1490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960"/>
              <a:buNone/>
            </a:pPr>
            <a:r>
              <a:rPr lang="en-US" sz="1600"/>
              <a:t>Write down: </a:t>
            </a:r>
            <a:endParaRPr sz="1600"/>
          </a:p>
          <a:p>
            <a:pPr indent="-254000" lvl="0" marL="228600" rtl="0" algn="l">
              <a:spcBef>
                <a:spcPts val="1000"/>
              </a:spcBef>
              <a:spcAft>
                <a:spcPts val="0"/>
              </a:spcAft>
              <a:buSzPts val="1360"/>
              <a:buAutoNum type="arabicParenR"/>
            </a:pPr>
            <a:r>
              <a:rPr lang="en-US" sz="1600">
                <a:solidFill>
                  <a:srgbClr val="6C911C"/>
                </a:solidFill>
              </a:rPr>
              <a:t>One collective next step </a:t>
            </a:r>
            <a:r>
              <a:rPr lang="en-US" sz="1600"/>
              <a:t>you’d like to see toward sustainability in your community</a:t>
            </a:r>
            <a:endParaRPr sz="1600"/>
          </a:p>
          <a:p>
            <a:pPr indent="-254000" lvl="0" marL="228600" rtl="0" algn="l">
              <a:spcBef>
                <a:spcPts val="1000"/>
              </a:spcBef>
              <a:spcAft>
                <a:spcPts val="0"/>
              </a:spcAft>
              <a:buSzPts val="1360"/>
              <a:buAutoNum type="arabicParenR"/>
            </a:pPr>
            <a:r>
              <a:rPr lang="en-US" sz="1600">
                <a:solidFill>
                  <a:srgbClr val="6C911C"/>
                </a:solidFill>
              </a:rPr>
              <a:t>One individual next step </a:t>
            </a:r>
            <a:r>
              <a:rPr lang="en-US" sz="1600"/>
              <a:t>that might be interesting and doable for you</a:t>
            </a:r>
            <a:endParaRPr sz="1600"/>
          </a:p>
          <a:p>
            <a:pPr indent="-254000" lvl="0" marL="228600" rtl="0" algn="l">
              <a:spcBef>
                <a:spcPts val="1000"/>
              </a:spcBef>
              <a:spcAft>
                <a:spcPts val="0"/>
              </a:spcAft>
              <a:buSzPts val="1360"/>
              <a:buAutoNum type="arabicParenR"/>
            </a:pPr>
            <a:r>
              <a:rPr lang="en-US" sz="1600">
                <a:solidFill>
                  <a:srgbClr val="6C911C"/>
                </a:solidFill>
              </a:rPr>
              <a:t>One challenge </a:t>
            </a:r>
            <a:r>
              <a:rPr lang="en-US" sz="1600"/>
              <a:t>you’d like to discuss</a:t>
            </a:r>
            <a:endParaRPr sz="1600"/>
          </a:p>
        </p:txBody>
      </p:sp>
      <p:pic>
        <p:nvPicPr>
          <p:cNvPr id="293" name="Google Shape;293;p14"/>
          <p:cNvPicPr preferRelativeResize="0"/>
          <p:nvPr/>
        </p:nvPicPr>
        <p:blipFill rotWithShape="1">
          <a:blip r:embed="rId3">
            <a:alphaModFix/>
          </a:blip>
          <a:srcRect b="0" l="0" r="0" t="0"/>
          <a:stretch/>
        </p:blipFill>
        <p:spPr>
          <a:xfrm>
            <a:off x="1620874" y="364275"/>
            <a:ext cx="6277825" cy="3515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5"/>
          <p:cNvSpPr txBox="1"/>
          <p:nvPr>
            <p:ph type="title"/>
          </p:nvPr>
        </p:nvSpPr>
        <p:spPr>
          <a:xfrm>
            <a:off x="677334" y="4333625"/>
            <a:ext cx="8596800" cy="566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3200"/>
              <a:buFont typeface="Trebuchet MS"/>
              <a:buNone/>
            </a:pPr>
            <a:r>
              <a:rPr lang="en-US" sz="3200"/>
              <a:t>In the chat:</a:t>
            </a:r>
            <a:endParaRPr/>
          </a:p>
        </p:txBody>
      </p:sp>
      <p:sp>
        <p:nvSpPr>
          <p:cNvPr id="300" name="Google Shape;300;p15"/>
          <p:cNvSpPr txBox="1"/>
          <p:nvPr>
            <p:ph idx="1" type="body"/>
          </p:nvPr>
        </p:nvSpPr>
        <p:spPr>
          <a:xfrm>
            <a:off x="677334" y="4900363"/>
            <a:ext cx="8596800" cy="1490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960"/>
              <a:buNone/>
            </a:pPr>
            <a:r>
              <a:rPr lang="en-US" sz="1600"/>
              <a:t>Discuss: </a:t>
            </a:r>
            <a:endParaRPr sz="1600"/>
          </a:p>
          <a:p>
            <a:pPr indent="-254000" lvl="0" marL="228600" rtl="0" algn="l">
              <a:spcBef>
                <a:spcPts val="1000"/>
              </a:spcBef>
              <a:spcAft>
                <a:spcPts val="0"/>
              </a:spcAft>
              <a:buSzPts val="1360"/>
              <a:buAutoNum type="arabicParenR"/>
            </a:pPr>
            <a:r>
              <a:rPr lang="en-US" sz="1600">
                <a:solidFill>
                  <a:srgbClr val="6C911C"/>
                </a:solidFill>
              </a:rPr>
              <a:t>One collective next step </a:t>
            </a:r>
            <a:r>
              <a:rPr lang="en-US" sz="1600"/>
              <a:t>you’d like to see toward sustainability in our community</a:t>
            </a:r>
            <a:endParaRPr sz="1600"/>
          </a:p>
          <a:p>
            <a:pPr indent="-254000" lvl="0" marL="228600" rtl="0" algn="l">
              <a:spcBef>
                <a:spcPts val="1000"/>
              </a:spcBef>
              <a:spcAft>
                <a:spcPts val="0"/>
              </a:spcAft>
              <a:buSzPts val="1360"/>
              <a:buAutoNum type="arabicParenR"/>
            </a:pPr>
            <a:r>
              <a:rPr lang="en-US" sz="1600">
                <a:solidFill>
                  <a:srgbClr val="6C911C"/>
                </a:solidFill>
              </a:rPr>
              <a:t>One individual next step </a:t>
            </a:r>
            <a:r>
              <a:rPr lang="en-US" sz="1600"/>
              <a:t>that might be interesting and doable for you</a:t>
            </a:r>
            <a:endParaRPr sz="1600"/>
          </a:p>
          <a:p>
            <a:pPr indent="-254000" lvl="0" marL="228600" rtl="0" algn="l">
              <a:spcBef>
                <a:spcPts val="1000"/>
              </a:spcBef>
              <a:spcAft>
                <a:spcPts val="0"/>
              </a:spcAft>
              <a:buSzPts val="1360"/>
              <a:buAutoNum type="arabicParenR"/>
            </a:pPr>
            <a:r>
              <a:rPr lang="en-US" sz="1600">
                <a:solidFill>
                  <a:srgbClr val="6C911C"/>
                </a:solidFill>
              </a:rPr>
              <a:t>One challenge </a:t>
            </a:r>
            <a:r>
              <a:rPr lang="en-US" sz="1600"/>
              <a:t>you’d like to discuss</a:t>
            </a:r>
            <a:endParaRPr sz="1600"/>
          </a:p>
        </p:txBody>
      </p:sp>
      <p:pic>
        <p:nvPicPr>
          <p:cNvPr id="301" name="Google Shape;301;p15"/>
          <p:cNvPicPr preferRelativeResize="0"/>
          <p:nvPr/>
        </p:nvPicPr>
        <p:blipFill rotWithShape="1">
          <a:blip r:embed="rId3">
            <a:alphaModFix/>
          </a:blip>
          <a:srcRect b="0" l="0" r="0" t="0"/>
          <a:stretch/>
        </p:blipFill>
        <p:spPr>
          <a:xfrm>
            <a:off x="2140375" y="329475"/>
            <a:ext cx="5371400" cy="3453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6"/>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3200"/>
              <a:buFont typeface="Trebuchet MS"/>
              <a:buNone/>
            </a:pPr>
            <a:r>
              <a:rPr lang="en-US" sz="3200"/>
              <a:t>In the chat:</a:t>
            </a:r>
            <a:endParaRPr/>
          </a:p>
        </p:txBody>
      </p:sp>
      <p:sp>
        <p:nvSpPr>
          <p:cNvPr id="308" name="Google Shape;308;p16"/>
          <p:cNvSpPr txBox="1"/>
          <p:nvPr>
            <p:ph idx="1" type="body"/>
          </p:nvPr>
        </p:nvSpPr>
        <p:spPr>
          <a:xfrm>
            <a:off x="677334" y="5367338"/>
            <a:ext cx="8596667" cy="14906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960"/>
              <a:buNone/>
            </a:pPr>
            <a:r>
              <a:rPr lang="en-US" sz="1600"/>
              <a:t>Brainstorm one next step you’d like to take after this workshop. </a:t>
            </a:r>
            <a:endParaRPr sz="1600"/>
          </a:p>
        </p:txBody>
      </p:sp>
      <p:pic>
        <p:nvPicPr>
          <p:cNvPr id="309" name="Google Shape;309;p16"/>
          <p:cNvPicPr preferRelativeResize="0"/>
          <p:nvPr/>
        </p:nvPicPr>
        <p:blipFill rotWithShape="1">
          <a:blip r:embed="rId3">
            <a:alphaModFix/>
          </a:blip>
          <a:srcRect b="0" l="0" r="0" t="0"/>
          <a:stretch/>
        </p:blipFill>
        <p:spPr>
          <a:xfrm>
            <a:off x="3049435" y="468806"/>
            <a:ext cx="3852463" cy="385246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7"/>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1"/>
              </a:buClr>
              <a:buSzPts val="3200"/>
              <a:buFont typeface="Trebuchet MS"/>
              <a:buNone/>
            </a:pPr>
            <a:r>
              <a:rPr lang="en-US" sz="3200"/>
              <a:t>Philosophers for Sustainability</a:t>
            </a:r>
            <a:endParaRPr/>
          </a:p>
        </p:txBody>
      </p:sp>
      <p:pic>
        <p:nvPicPr>
          <p:cNvPr id="316" name="Google Shape;316;p17"/>
          <p:cNvPicPr preferRelativeResize="0"/>
          <p:nvPr>
            <p:ph idx="1" type="body"/>
          </p:nvPr>
        </p:nvPicPr>
        <p:blipFill rotWithShape="1">
          <a:blip r:embed="rId3">
            <a:alphaModFix/>
          </a:blip>
          <a:srcRect b="0" l="0" r="0" t="0"/>
          <a:stretch/>
        </p:blipFill>
        <p:spPr>
          <a:xfrm>
            <a:off x="677334" y="3100625"/>
            <a:ext cx="406400" cy="355600"/>
          </a:xfrm>
          <a:prstGeom prst="rect">
            <a:avLst/>
          </a:prstGeom>
          <a:noFill/>
          <a:ln>
            <a:noFill/>
          </a:ln>
        </p:spPr>
      </p:pic>
      <p:sp>
        <p:nvSpPr>
          <p:cNvPr id="317" name="Google Shape;317;p17"/>
          <p:cNvSpPr txBox="1"/>
          <p:nvPr>
            <p:ph idx="2" type="body"/>
          </p:nvPr>
        </p:nvSpPr>
        <p:spPr>
          <a:xfrm>
            <a:off x="677334" y="2777069"/>
            <a:ext cx="3993140" cy="258444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120"/>
              <a:buNone/>
            </a:pPr>
            <a:r>
              <a:rPr lang="en-US"/>
              <a:t>	</a:t>
            </a:r>
            <a:endParaRPr/>
          </a:p>
          <a:p>
            <a:pPr indent="0" lvl="0" marL="0" rtl="0" algn="l">
              <a:spcBef>
                <a:spcPts val="1000"/>
              </a:spcBef>
              <a:spcAft>
                <a:spcPts val="0"/>
              </a:spcAft>
              <a:buSzPts val="1120"/>
              <a:buNone/>
            </a:pPr>
            <a:r>
              <a:rPr lang="en-US"/>
              <a:t>	@phil4sustain</a:t>
            </a:r>
            <a:endParaRPr/>
          </a:p>
          <a:p>
            <a:pPr indent="0" lvl="0" marL="0" rtl="0" algn="l">
              <a:spcBef>
                <a:spcPts val="1000"/>
              </a:spcBef>
              <a:spcAft>
                <a:spcPts val="0"/>
              </a:spcAft>
              <a:buSzPts val="1120"/>
              <a:buNone/>
            </a:pPr>
            <a:r>
              <a:t/>
            </a:r>
            <a:endParaRPr/>
          </a:p>
          <a:p>
            <a:pPr indent="0" lvl="0" marL="0" rtl="0" algn="l">
              <a:spcBef>
                <a:spcPts val="1000"/>
              </a:spcBef>
              <a:spcAft>
                <a:spcPts val="0"/>
              </a:spcAft>
              <a:buSzPts val="1120"/>
              <a:buNone/>
            </a:pPr>
            <a:r>
              <a:rPr lang="en-US"/>
              <a:t>	</a:t>
            </a:r>
            <a:r>
              <a:rPr lang="en-US" u="sng">
                <a:solidFill>
                  <a:schemeClr val="hlink"/>
                </a:solidFill>
                <a:hlinkClick r:id="rId4"/>
              </a:rPr>
              <a:t>philosophersforsustainability@gmail.com</a:t>
            </a:r>
            <a:endParaRPr/>
          </a:p>
          <a:p>
            <a:pPr indent="0" lvl="0" marL="0" rtl="0" algn="l">
              <a:spcBef>
                <a:spcPts val="1000"/>
              </a:spcBef>
              <a:spcAft>
                <a:spcPts val="0"/>
              </a:spcAft>
              <a:buSzPts val="1120"/>
              <a:buNone/>
            </a:pPr>
            <a:r>
              <a:t/>
            </a:r>
            <a:endParaRPr/>
          </a:p>
          <a:p>
            <a:pPr indent="0" lvl="0" marL="0" rtl="0" algn="l">
              <a:spcBef>
                <a:spcPts val="1000"/>
              </a:spcBef>
              <a:spcAft>
                <a:spcPts val="0"/>
              </a:spcAft>
              <a:buSzPts val="1120"/>
              <a:buNone/>
            </a:pPr>
            <a:r>
              <a:rPr lang="en-US"/>
              <a:t>	</a:t>
            </a:r>
            <a:r>
              <a:rPr lang="en-US" u="sng">
                <a:solidFill>
                  <a:schemeClr val="hlink"/>
                </a:solidFill>
                <a:hlinkClick r:id="rId5"/>
              </a:rPr>
              <a:t>www.philosophersforsustainability.com</a:t>
            </a:r>
            <a:endParaRPr/>
          </a:p>
          <a:p>
            <a:pPr indent="0" lvl="0" marL="0" rtl="0" algn="l">
              <a:spcBef>
                <a:spcPts val="1000"/>
              </a:spcBef>
              <a:spcAft>
                <a:spcPts val="0"/>
              </a:spcAft>
              <a:buSzPts val="1120"/>
              <a:buNone/>
            </a:pPr>
            <a:r>
              <a:t/>
            </a:r>
            <a:endParaRPr/>
          </a:p>
        </p:txBody>
      </p:sp>
      <p:pic>
        <p:nvPicPr>
          <p:cNvPr id="318" name="Google Shape;318;p17"/>
          <p:cNvPicPr preferRelativeResize="0"/>
          <p:nvPr/>
        </p:nvPicPr>
        <p:blipFill rotWithShape="1">
          <a:blip r:embed="rId6">
            <a:alphaModFix/>
          </a:blip>
          <a:srcRect b="0" l="0" r="0" t="0"/>
          <a:stretch/>
        </p:blipFill>
        <p:spPr>
          <a:xfrm>
            <a:off x="724226" y="3796538"/>
            <a:ext cx="406400" cy="304800"/>
          </a:xfrm>
          <a:prstGeom prst="rect">
            <a:avLst/>
          </a:prstGeom>
          <a:noFill/>
          <a:ln>
            <a:noFill/>
          </a:ln>
        </p:spPr>
      </p:pic>
      <p:pic>
        <p:nvPicPr>
          <p:cNvPr id="319" name="Google Shape;319;p17"/>
          <p:cNvPicPr preferRelativeResize="0"/>
          <p:nvPr/>
        </p:nvPicPr>
        <p:blipFill rotWithShape="1">
          <a:blip r:embed="rId7">
            <a:alphaModFix/>
          </a:blip>
          <a:srcRect b="0" l="0" r="0" t="0"/>
          <a:stretch/>
        </p:blipFill>
        <p:spPr>
          <a:xfrm>
            <a:off x="724226" y="4404488"/>
            <a:ext cx="419100" cy="393700"/>
          </a:xfrm>
          <a:prstGeom prst="rect">
            <a:avLst/>
          </a:prstGeom>
          <a:noFill/>
          <a:ln>
            <a:noFill/>
          </a:ln>
        </p:spPr>
      </p:pic>
      <p:sp>
        <p:nvSpPr>
          <p:cNvPr id="320" name="Google Shape;320;p17"/>
          <p:cNvSpPr txBox="1"/>
          <p:nvPr/>
        </p:nvSpPr>
        <p:spPr>
          <a:xfrm>
            <a:off x="5419474" y="1969477"/>
            <a:ext cx="3854528" cy="4107766"/>
          </a:xfrm>
          <a:prstGeom prst="rect">
            <a:avLst/>
          </a:prstGeom>
          <a:noFill/>
          <a:ln>
            <a:noFill/>
          </a:ln>
        </p:spPr>
        <p:txBody>
          <a:bodyPr anchorCtr="0" anchor="t" bIns="45700" lIns="91425" spcFirstLastPara="1" rIns="91425" wrap="square" tIns="45700">
            <a:normAutofit/>
          </a:bodyPr>
          <a:lstStyle/>
          <a:p>
            <a:pPr indent="-251459" lvl="0" marL="342900" marR="0" rtl="0" algn="l">
              <a:spcBef>
                <a:spcPts val="0"/>
              </a:spcBef>
              <a:spcAft>
                <a:spcPts val="0"/>
              </a:spcAft>
              <a:buClr>
                <a:schemeClr val="accent1"/>
              </a:buClr>
              <a:buSzPts val="1440"/>
              <a:buFont typeface="Noto Sans Symbols"/>
              <a:buNone/>
            </a:pPr>
            <a:r>
              <a:t/>
            </a:r>
            <a:endParaRPr sz="1800">
              <a:solidFill>
                <a:srgbClr val="3F3F3F"/>
              </a:solidFill>
              <a:latin typeface="Trebuchet MS"/>
              <a:ea typeface="Trebuchet MS"/>
              <a:cs typeface="Trebuchet MS"/>
              <a:sym typeface="Trebuchet MS"/>
            </a:endParaRPr>
          </a:p>
          <a:p>
            <a:pPr indent="0" lvl="0" marL="0" marR="0" rtl="0" algn="l">
              <a:spcBef>
                <a:spcPts val="1000"/>
              </a:spcBef>
              <a:spcAft>
                <a:spcPts val="0"/>
              </a:spcAft>
              <a:buClr>
                <a:schemeClr val="accent1"/>
              </a:buClr>
              <a:buSzPts val="3840"/>
              <a:buFont typeface="Noto Sans Symbols"/>
              <a:buNone/>
            </a:pPr>
            <a:r>
              <a:rPr lang="en-US" sz="4800">
                <a:solidFill>
                  <a:srgbClr val="6C911C"/>
                </a:solidFill>
                <a:latin typeface="Trebuchet MS"/>
                <a:ea typeface="Trebuchet MS"/>
                <a:cs typeface="Trebuchet MS"/>
                <a:sym typeface="Trebuchet MS"/>
              </a:rPr>
              <a:t>Thank you!</a:t>
            </a:r>
            <a:endParaRPr/>
          </a:p>
        </p:txBody>
      </p:sp>
      <p:pic>
        <p:nvPicPr>
          <p:cNvPr id="321" name="Google Shape;321;p17"/>
          <p:cNvPicPr preferRelativeResize="0"/>
          <p:nvPr/>
        </p:nvPicPr>
        <p:blipFill rotWithShape="1">
          <a:blip r:embed="rId8">
            <a:alphaModFix/>
          </a:blip>
          <a:srcRect b="0" l="0" r="0" t="0"/>
          <a:stretch/>
        </p:blipFill>
        <p:spPr>
          <a:xfrm>
            <a:off x="5419474" y="3278425"/>
            <a:ext cx="3017520" cy="30175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1"/>
              </a:buClr>
              <a:buSzPts val="3200"/>
              <a:buFont typeface="Trebuchet MS"/>
              <a:buNone/>
            </a:pPr>
            <a:r>
              <a:rPr lang="en-US" sz="3200"/>
              <a:t>Philosophers for Sustainability</a:t>
            </a:r>
            <a:endParaRPr/>
          </a:p>
        </p:txBody>
      </p:sp>
      <p:pic>
        <p:nvPicPr>
          <p:cNvPr id="157" name="Google Shape;157;p2"/>
          <p:cNvPicPr preferRelativeResize="0"/>
          <p:nvPr>
            <p:ph idx="1" type="body"/>
          </p:nvPr>
        </p:nvPicPr>
        <p:blipFill rotWithShape="1">
          <a:blip r:embed="rId3">
            <a:alphaModFix/>
          </a:blip>
          <a:srcRect b="0" l="0" r="0" t="0"/>
          <a:stretch/>
        </p:blipFill>
        <p:spPr>
          <a:xfrm>
            <a:off x="677334" y="3100625"/>
            <a:ext cx="406400" cy="355600"/>
          </a:xfrm>
          <a:prstGeom prst="rect">
            <a:avLst/>
          </a:prstGeom>
          <a:noFill/>
          <a:ln>
            <a:noFill/>
          </a:ln>
        </p:spPr>
      </p:pic>
      <p:sp>
        <p:nvSpPr>
          <p:cNvPr id="158" name="Google Shape;158;p2"/>
          <p:cNvSpPr txBox="1"/>
          <p:nvPr>
            <p:ph idx="2" type="body"/>
          </p:nvPr>
        </p:nvSpPr>
        <p:spPr>
          <a:xfrm>
            <a:off x="677334" y="2777069"/>
            <a:ext cx="3993140" cy="258444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120"/>
              <a:buNone/>
            </a:pPr>
            <a:r>
              <a:rPr lang="en-US"/>
              <a:t>	</a:t>
            </a:r>
            <a:endParaRPr/>
          </a:p>
          <a:p>
            <a:pPr indent="0" lvl="0" marL="0" rtl="0" algn="l">
              <a:spcBef>
                <a:spcPts val="1000"/>
              </a:spcBef>
              <a:spcAft>
                <a:spcPts val="0"/>
              </a:spcAft>
              <a:buSzPts val="1120"/>
              <a:buNone/>
            </a:pPr>
            <a:r>
              <a:rPr lang="en-US"/>
              <a:t>	@phil4sustain</a:t>
            </a:r>
            <a:endParaRPr/>
          </a:p>
          <a:p>
            <a:pPr indent="0" lvl="0" marL="0" rtl="0" algn="l">
              <a:spcBef>
                <a:spcPts val="1000"/>
              </a:spcBef>
              <a:spcAft>
                <a:spcPts val="0"/>
              </a:spcAft>
              <a:buSzPts val="1120"/>
              <a:buNone/>
            </a:pPr>
            <a:r>
              <a:t/>
            </a:r>
            <a:endParaRPr/>
          </a:p>
          <a:p>
            <a:pPr indent="0" lvl="0" marL="0" rtl="0" algn="l">
              <a:spcBef>
                <a:spcPts val="1000"/>
              </a:spcBef>
              <a:spcAft>
                <a:spcPts val="0"/>
              </a:spcAft>
              <a:buSzPts val="1120"/>
              <a:buNone/>
            </a:pPr>
            <a:r>
              <a:rPr lang="en-US"/>
              <a:t>	</a:t>
            </a:r>
            <a:r>
              <a:rPr lang="en-US" u="sng">
                <a:solidFill>
                  <a:schemeClr val="hlink"/>
                </a:solidFill>
                <a:hlinkClick r:id="rId4"/>
              </a:rPr>
              <a:t>philosophersforsustainability@gmail.com</a:t>
            </a:r>
            <a:endParaRPr/>
          </a:p>
          <a:p>
            <a:pPr indent="0" lvl="0" marL="0" rtl="0" algn="l">
              <a:spcBef>
                <a:spcPts val="1000"/>
              </a:spcBef>
              <a:spcAft>
                <a:spcPts val="0"/>
              </a:spcAft>
              <a:buSzPts val="1120"/>
              <a:buNone/>
            </a:pPr>
            <a:r>
              <a:t/>
            </a:r>
            <a:endParaRPr/>
          </a:p>
          <a:p>
            <a:pPr indent="0" lvl="0" marL="0" rtl="0" algn="l">
              <a:spcBef>
                <a:spcPts val="1000"/>
              </a:spcBef>
              <a:spcAft>
                <a:spcPts val="0"/>
              </a:spcAft>
              <a:buSzPts val="1120"/>
              <a:buNone/>
            </a:pPr>
            <a:r>
              <a:rPr lang="en-US"/>
              <a:t>	</a:t>
            </a:r>
            <a:r>
              <a:rPr lang="en-US" u="sng">
                <a:solidFill>
                  <a:schemeClr val="hlink"/>
                </a:solidFill>
                <a:hlinkClick r:id="rId5"/>
              </a:rPr>
              <a:t>www.philosophersforsustainability.com</a:t>
            </a:r>
            <a:endParaRPr/>
          </a:p>
          <a:p>
            <a:pPr indent="0" lvl="0" marL="0" rtl="0" algn="l">
              <a:spcBef>
                <a:spcPts val="1000"/>
              </a:spcBef>
              <a:spcAft>
                <a:spcPts val="0"/>
              </a:spcAft>
              <a:buSzPts val="1120"/>
              <a:buNone/>
            </a:pPr>
            <a:r>
              <a:t/>
            </a:r>
            <a:endParaRPr/>
          </a:p>
        </p:txBody>
      </p:sp>
      <p:pic>
        <p:nvPicPr>
          <p:cNvPr id="159" name="Google Shape;159;p2"/>
          <p:cNvPicPr preferRelativeResize="0"/>
          <p:nvPr/>
        </p:nvPicPr>
        <p:blipFill rotWithShape="1">
          <a:blip r:embed="rId6">
            <a:alphaModFix/>
          </a:blip>
          <a:srcRect b="0" l="0" r="0" t="0"/>
          <a:stretch/>
        </p:blipFill>
        <p:spPr>
          <a:xfrm>
            <a:off x="724226" y="3796538"/>
            <a:ext cx="406400" cy="304800"/>
          </a:xfrm>
          <a:prstGeom prst="rect">
            <a:avLst/>
          </a:prstGeom>
          <a:noFill/>
          <a:ln>
            <a:noFill/>
          </a:ln>
        </p:spPr>
      </p:pic>
      <p:pic>
        <p:nvPicPr>
          <p:cNvPr id="160" name="Google Shape;160;p2"/>
          <p:cNvPicPr preferRelativeResize="0"/>
          <p:nvPr/>
        </p:nvPicPr>
        <p:blipFill rotWithShape="1">
          <a:blip r:embed="rId7">
            <a:alphaModFix/>
          </a:blip>
          <a:srcRect b="0" l="0" r="0" t="0"/>
          <a:stretch/>
        </p:blipFill>
        <p:spPr>
          <a:xfrm>
            <a:off x="724226" y="4404488"/>
            <a:ext cx="419100" cy="393700"/>
          </a:xfrm>
          <a:prstGeom prst="rect">
            <a:avLst/>
          </a:prstGeom>
          <a:noFill/>
          <a:ln>
            <a:noFill/>
          </a:ln>
        </p:spPr>
      </p:pic>
      <p:sp>
        <p:nvSpPr>
          <p:cNvPr id="161" name="Google Shape;161;p2"/>
          <p:cNvSpPr txBox="1"/>
          <p:nvPr/>
        </p:nvSpPr>
        <p:spPr>
          <a:xfrm>
            <a:off x="4760461" y="514924"/>
            <a:ext cx="4513541" cy="6068756"/>
          </a:xfrm>
          <a:prstGeom prst="rect">
            <a:avLst/>
          </a:prstGeom>
          <a:noFill/>
          <a:ln>
            <a:noFill/>
          </a:ln>
        </p:spPr>
        <p:txBody>
          <a:bodyPr anchorCtr="0" anchor="t" bIns="45700" lIns="91425" spcFirstLastPara="1" rIns="91425" wrap="square" tIns="45700">
            <a:normAutofit/>
          </a:bodyPr>
          <a:lstStyle/>
          <a:p>
            <a:pPr indent="-251459" lvl="0" marL="342900" marR="0" rtl="0" algn="l">
              <a:spcBef>
                <a:spcPts val="0"/>
              </a:spcBef>
              <a:spcAft>
                <a:spcPts val="0"/>
              </a:spcAft>
              <a:buClr>
                <a:schemeClr val="accent1"/>
              </a:buClr>
              <a:buSzPts val="1440"/>
              <a:buFont typeface="Noto Sans Symbols"/>
              <a:buNone/>
            </a:pPr>
            <a:r>
              <a:t/>
            </a:r>
            <a:endParaRPr b="0" i="0" sz="1800" u="none" cap="none" strike="noStrike">
              <a:solidFill>
                <a:srgbClr val="3F3F3F"/>
              </a:solidFill>
              <a:latin typeface="Trebuchet MS"/>
              <a:ea typeface="Trebuchet MS"/>
              <a:cs typeface="Trebuchet MS"/>
              <a:sym typeface="Trebuchet MS"/>
            </a:endParaRPr>
          </a:p>
          <a:p>
            <a:pPr indent="-342900" lvl="0" marL="342900" marR="0" rtl="0" algn="l">
              <a:spcBef>
                <a:spcPts val="1000"/>
              </a:spcBef>
              <a:spcAft>
                <a:spcPts val="0"/>
              </a:spcAft>
              <a:buClr>
                <a:schemeClr val="accent1"/>
              </a:buClr>
              <a:buSzPts val="1440"/>
              <a:buFont typeface="Noto Sans Symbols"/>
              <a:buChar char="►"/>
            </a:pPr>
            <a:r>
              <a:rPr b="0" i="0" lang="en-US" sz="1800" u="none" cap="none" strike="noStrike">
                <a:solidFill>
                  <a:srgbClr val="3F3F3F"/>
                </a:solidFill>
                <a:latin typeface="Trebuchet MS"/>
                <a:ea typeface="Trebuchet MS"/>
                <a:cs typeface="Trebuchet MS"/>
                <a:sym typeface="Trebuchet MS"/>
              </a:rPr>
              <a:t>A </a:t>
            </a:r>
            <a:r>
              <a:rPr b="0" i="0" lang="en-US" sz="1800" u="none" cap="none" strike="noStrike">
                <a:solidFill>
                  <a:srgbClr val="6C911C"/>
                </a:solidFill>
                <a:latin typeface="Trebuchet MS"/>
                <a:ea typeface="Trebuchet MS"/>
                <a:cs typeface="Trebuchet MS"/>
                <a:sym typeface="Trebuchet MS"/>
              </a:rPr>
              <a:t>growing global network </a:t>
            </a:r>
            <a:r>
              <a:rPr b="0" i="0" lang="en-US" sz="1800" u="none" cap="none" strike="noStrike">
                <a:solidFill>
                  <a:srgbClr val="3F3F3F"/>
                </a:solidFill>
                <a:latin typeface="Trebuchet MS"/>
                <a:ea typeface="Trebuchet MS"/>
                <a:cs typeface="Trebuchet MS"/>
                <a:sym typeface="Trebuchet MS"/>
              </a:rPr>
              <a:t>of philosophers in all subfields, working together toward sustainable practices within and outside philosophy</a:t>
            </a:r>
            <a:endParaRPr/>
          </a:p>
          <a:p>
            <a:pPr indent="-285750" lvl="1" marL="742950" marR="0" rtl="0" algn="l">
              <a:spcBef>
                <a:spcPts val="1000"/>
              </a:spcBef>
              <a:spcAft>
                <a:spcPts val="0"/>
              </a:spcAft>
              <a:buClr>
                <a:schemeClr val="accent1"/>
              </a:buClr>
              <a:buSzPts val="1280"/>
              <a:buFont typeface="Noto Sans Symbols"/>
              <a:buChar char="►"/>
            </a:pPr>
            <a:r>
              <a:rPr b="0" i="0" lang="en-US" sz="1600" u="none" cap="none" strike="noStrike">
                <a:solidFill>
                  <a:srgbClr val="3F3F3F"/>
                </a:solidFill>
                <a:latin typeface="Trebuchet MS"/>
                <a:ea typeface="Trebuchet MS"/>
                <a:cs typeface="Trebuchet MS"/>
                <a:sym typeface="Trebuchet MS"/>
              </a:rPr>
              <a:t>2 years strong</a:t>
            </a:r>
            <a:endParaRPr/>
          </a:p>
          <a:p>
            <a:pPr indent="-285750" lvl="1" marL="742950" marR="0" rtl="0" algn="l">
              <a:spcBef>
                <a:spcPts val="1000"/>
              </a:spcBef>
              <a:spcAft>
                <a:spcPts val="0"/>
              </a:spcAft>
              <a:buClr>
                <a:schemeClr val="accent1"/>
              </a:buClr>
              <a:buSzPts val="1280"/>
              <a:buFont typeface="Noto Sans Symbols"/>
              <a:buChar char="►"/>
            </a:pPr>
            <a:r>
              <a:rPr b="0" i="0" lang="en-US" sz="1600" u="none" cap="none" strike="noStrike">
                <a:solidFill>
                  <a:srgbClr val="3F3F3F"/>
                </a:solidFill>
                <a:latin typeface="Trebuchet MS"/>
                <a:ea typeface="Trebuchet MS"/>
                <a:cs typeface="Trebuchet MS"/>
                <a:sym typeface="Trebuchet MS"/>
              </a:rPr>
              <a:t>150 philosophers in 17 countries</a:t>
            </a:r>
            <a:endParaRPr/>
          </a:p>
          <a:p>
            <a:pPr indent="-342900" lvl="0" marL="342900" marR="0" rtl="0" algn="l">
              <a:spcBef>
                <a:spcPts val="1000"/>
              </a:spcBef>
              <a:spcAft>
                <a:spcPts val="0"/>
              </a:spcAft>
              <a:buClr>
                <a:schemeClr val="accent1"/>
              </a:buClr>
              <a:buSzPts val="1440"/>
              <a:buFont typeface="Noto Sans Symbols"/>
              <a:buChar char="►"/>
            </a:pPr>
            <a:r>
              <a:rPr b="0" i="0" lang="en-US" sz="1800" u="none" cap="none" strike="noStrike">
                <a:solidFill>
                  <a:srgbClr val="6C911C"/>
                </a:solidFill>
                <a:latin typeface="Trebuchet MS"/>
                <a:ea typeface="Trebuchet MS"/>
                <a:cs typeface="Trebuchet MS"/>
                <a:sym typeface="Trebuchet MS"/>
              </a:rPr>
              <a:t>Sustainable Practices Guidelines </a:t>
            </a:r>
            <a:r>
              <a:rPr b="0" i="0" lang="en-US" sz="1800" u="none" cap="none" strike="noStrike">
                <a:solidFill>
                  <a:srgbClr val="3F3F3F"/>
                </a:solidFill>
                <a:latin typeface="Trebuchet MS"/>
                <a:ea typeface="Trebuchet MS"/>
                <a:cs typeface="Trebuchet MS"/>
                <a:sym typeface="Trebuchet MS"/>
              </a:rPr>
              <a:t>for philosophers, now adopted by the APA</a:t>
            </a:r>
            <a:endParaRPr/>
          </a:p>
          <a:p>
            <a:pPr indent="-342900" lvl="0" marL="342900" marR="0" rtl="0" algn="l">
              <a:spcBef>
                <a:spcPts val="1000"/>
              </a:spcBef>
              <a:spcAft>
                <a:spcPts val="0"/>
              </a:spcAft>
              <a:buClr>
                <a:schemeClr val="accent1"/>
              </a:buClr>
              <a:buSzPts val="1440"/>
              <a:buFont typeface="Noto Sans Symbols"/>
              <a:buChar char="►"/>
            </a:pPr>
            <a:r>
              <a:rPr b="0" i="0" lang="en-US" sz="1800" u="none" cap="none" strike="noStrike">
                <a:solidFill>
                  <a:srgbClr val="6C911C"/>
                </a:solidFill>
                <a:latin typeface="Trebuchet MS"/>
                <a:ea typeface="Trebuchet MS"/>
                <a:cs typeface="Trebuchet MS"/>
                <a:sym typeface="Trebuchet MS"/>
              </a:rPr>
              <a:t>Monthly forums </a:t>
            </a:r>
            <a:r>
              <a:rPr b="0" i="0" lang="en-US" sz="1800" u="none" cap="none" strike="noStrike">
                <a:solidFill>
                  <a:srgbClr val="3F3F3F"/>
                </a:solidFill>
                <a:latin typeface="Trebuchet MS"/>
                <a:ea typeface="Trebuchet MS"/>
                <a:cs typeface="Trebuchet MS"/>
                <a:sym typeface="Trebuchet MS"/>
              </a:rPr>
              <a:t>on topics like racial justice, teaching, advocacy, e-conferencing, and public philosophy</a:t>
            </a:r>
            <a:endParaRPr/>
          </a:p>
          <a:p>
            <a:pPr indent="-342900" lvl="0" marL="342900" marR="0" rtl="0" algn="l">
              <a:spcBef>
                <a:spcPts val="1000"/>
              </a:spcBef>
              <a:spcAft>
                <a:spcPts val="0"/>
              </a:spcAft>
              <a:buClr>
                <a:schemeClr val="accent1"/>
              </a:buClr>
              <a:buSzPts val="1440"/>
              <a:buFont typeface="Noto Sans Symbols"/>
              <a:buChar char="►"/>
            </a:pPr>
            <a:r>
              <a:rPr b="0" i="0" lang="en-US" sz="1800" u="none" cap="none" strike="noStrike">
                <a:solidFill>
                  <a:srgbClr val="6C911C"/>
                </a:solidFill>
                <a:latin typeface="Trebuchet MS"/>
                <a:ea typeface="Trebuchet MS"/>
                <a:cs typeface="Trebuchet MS"/>
                <a:sym typeface="Trebuchet MS"/>
              </a:rPr>
              <a:t>Advocacy teams </a:t>
            </a:r>
            <a:r>
              <a:rPr b="0" i="0" lang="en-US" sz="1800" u="none" cap="none" strike="noStrike">
                <a:solidFill>
                  <a:srgbClr val="3F3F3F"/>
                </a:solidFill>
                <a:latin typeface="Trebuchet MS"/>
                <a:ea typeface="Trebuchet MS"/>
                <a:cs typeface="Trebuchet MS"/>
                <a:sym typeface="Trebuchet MS"/>
              </a:rPr>
              <a:t>focused on teaching, climate strikes, e-vents, social media, public philosophy</a:t>
            </a:r>
            <a:endParaRPr/>
          </a:p>
          <a:p>
            <a:pPr indent="-342900" lvl="0" marL="342900" marR="0" rtl="0" algn="l">
              <a:spcBef>
                <a:spcPts val="1000"/>
              </a:spcBef>
              <a:spcAft>
                <a:spcPts val="0"/>
              </a:spcAft>
              <a:buClr>
                <a:schemeClr val="accent1"/>
              </a:buClr>
              <a:buSzPts val="1440"/>
              <a:buFont typeface="Noto Sans Symbols"/>
              <a:buChar char="►"/>
            </a:pPr>
            <a:r>
              <a:rPr b="0" i="0" lang="en-US" sz="1800" u="none" cap="none" strike="noStrike">
                <a:solidFill>
                  <a:srgbClr val="3F3F3F"/>
                </a:solidFill>
                <a:latin typeface="Trebuchet MS"/>
                <a:ea typeface="Trebuchet MS"/>
                <a:cs typeface="Trebuchet MS"/>
                <a:sym typeface="Trebuchet MS"/>
              </a:rPr>
              <a:t>Conference in June 2021 on </a:t>
            </a:r>
            <a:r>
              <a:rPr b="0" i="0" lang="en-US" sz="1800" u="none" cap="none" strike="noStrike">
                <a:solidFill>
                  <a:srgbClr val="6C911C"/>
                </a:solidFill>
                <a:latin typeface="Trebuchet MS"/>
                <a:ea typeface="Trebuchet MS"/>
                <a:cs typeface="Trebuchet MS"/>
                <a:sym typeface="Trebuchet MS"/>
              </a:rPr>
              <a:t>Philosophy and the Climate Crisis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
          <p:cNvSpPr txBox="1"/>
          <p:nvPr>
            <p:ph type="title"/>
          </p:nvPr>
        </p:nvSpPr>
        <p:spPr>
          <a:xfrm>
            <a:off x="690586" y="2043409"/>
            <a:ext cx="3854528" cy="138559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1"/>
              </a:buClr>
              <a:buSzPts val="3200"/>
              <a:buFont typeface="Trebuchet MS"/>
              <a:buNone/>
            </a:pPr>
            <a:r>
              <a:rPr lang="en-US" sz="3200"/>
              <a:t>Goals of this </a:t>
            </a:r>
            <a:br>
              <a:rPr lang="en-US" sz="3200"/>
            </a:br>
            <a:r>
              <a:rPr lang="en-US" sz="3200"/>
              <a:t>workshop</a:t>
            </a:r>
            <a:endParaRPr/>
          </a:p>
        </p:txBody>
      </p:sp>
      <p:sp>
        <p:nvSpPr>
          <p:cNvPr id="168" name="Google Shape;168;p3"/>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a:p>
            <a:pPr indent="-342900" lvl="0" marL="342900" rtl="0" algn="l">
              <a:spcBef>
                <a:spcPts val="1000"/>
              </a:spcBef>
              <a:spcAft>
                <a:spcPts val="0"/>
              </a:spcAft>
              <a:buSzPts val="1440"/>
              <a:buChar char="►"/>
            </a:pPr>
            <a:r>
              <a:rPr lang="en-US"/>
              <a:t>To report on some </a:t>
            </a:r>
            <a:r>
              <a:rPr lang="en-US">
                <a:solidFill>
                  <a:srgbClr val="6C911C"/>
                </a:solidFill>
              </a:rPr>
              <a:t>recent efforts </a:t>
            </a:r>
            <a:r>
              <a:rPr lang="en-US"/>
              <a:t>toward sustainable practices </a:t>
            </a:r>
            <a:endParaRPr/>
          </a:p>
          <a:p>
            <a:pPr indent="-251459" lvl="0" marL="342900" rtl="0" algn="l">
              <a:spcBef>
                <a:spcPts val="1000"/>
              </a:spcBef>
              <a:spcAft>
                <a:spcPts val="0"/>
              </a:spcAft>
              <a:buSzPts val="1440"/>
              <a:buNone/>
            </a:pPr>
            <a:r>
              <a:t/>
            </a:r>
            <a:endParaRPr/>
          </a:p>
          <a:p>
            <a:pPr indent="-342900" lvl="0" marL="342900" rtl="0" algn="l">
              <a:spcBef>
                <a:spcPts val="1000"/>
              </a:spcBef>
              <a:spcAft>
                <a:spcPts val="0"/>
              </a:spcAft>
              <a:buSzPts val="1440"/>
              <a:buChar char="►"/>
            </a:pPr>
            <a:r>
              <a:rPr lang="en-US"/>
              <a:t>To identify and discuss </a:t>
            </a:r>
            <a:r>
              <a:rPr lang="en-US">
                <a:solidFill>
                  <a:srgbClr val="6C911C"/>
                </a:solidFill>
              </a:rPr>
              <a:t>next steps </a:t>
            </a:r>
            <a:r>
              <a:rPr lang="en-US"/>
              <a:t>in shifting our field (and the world) toward sustainable practices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4"/>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3200"/>
              <a:buFont typeface="Trebuchet MS"/>
              <a:buNone/>
            </a:pPr>
            <a:r>
              <a:rPr lang="en-US" sz="3200"/>
              <a:t>In the chat:</a:t>
            </a:r>
            <a:endParaRPr/>
          </a:p>
        </p:txBody>
      </p:sp>
      <p:sp>
        <p:nvSpPr>
          <p:cNvPr id="175" name="Google Shape;175;p4"/>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960"/>
              <a:buNone/>
            </a:pPr>
            <a:r>
              <a:rPr lang="en-US" sz="1600"/>
              <a:t>Brainstorm one thing you’d like to get out of this workshop.</a:t>
            </a:r>
            <a:endParaRPr sz="1600"/>
          </a:p>
        </p:txBody>
      </p:sp>
      <p:pic>
        <p:nvPicPr>
          <p:cNvPr id="176" name="Google Shape;176;p4"/>
          <p:cNvPicPr preferRelativeResize="0"/>
          <p:nvPr/>
        </p:nvPicPr>
        <p:blipFill>
          <a:blip r:embed="rId3">
            <a:alphaModFix/>
          </a:blip>
          <a:stretch>
            <a:fillRect/>
          </a:stretch>
        </p:blipFill>
        <p:spPr>
          <a:xfrm>
            <a:off x="577075" y="1583775"/>
            <a:ext cx="7802880" cy="1752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5"/>
          <p:cNvSpPr txBox="1"/>
          <p:nvPr>
            <p:ph type="title"/>
          </p:nvPr>
        </p:nvSpPr>
        <p:spPr>
          <a:xfrm>
            <a:off x="562707" y="5570652"/>
            <a:ext cx="8596800" cy="566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3200"/>
              <a:buFont typeface="Trebuchet MS"/>
              <a:buNone/>
            </a:pPr>
            <a:r>
              <a:rPr lang="en-US" sz="3200"/>
              <a:t>Global interest in sustainability</a:t>
            </a:r>
            <a:endParaRPr/>
          </a:p>
        </p:txBody>
      </p:sp>
      <p:pic>
        <p:nvPicPr>
          <p:cNvPr id="183" name="Google Shape;183;p5"/>
          <p:cNvPicPr preferRelativeResize="0"/>
          <p:nvPr/>
        </p:nvPicPr>
        <p:blipFill rotWithShape="1">
          <a:blip r:embed="rId3">
            <a:alphaModFix/>
          </a:blip>
          <a:srcRect b="0" l="2408" r="2408" t="0"/>
          <a:stretch/>
        </p:blipFill>
        <p:spPr>
          <a:xfrm>
            <a:off x="562707" y="215603"/>
            <a:ext cx="8596666" cy="4834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6"/>
          <p:cNvSpPr txBox="1"/>
          <p:nvPr>
            <p:ph type="title"/>
          </p:nvPr>
        </p:nvSpPr>
        <p:spPr>
          <a:xfrm>
            <a:off x="677334" y="5562600"/>
            <a:ext cx="8596800" cy="566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3200"/>
              <a:buFont typeface="Trebuchet MS"/>
              <a:buNone/>
            </a:pPr>
            <a:r>
              <a:rPr lang="en-US" sz="3200"/>
              <a:t>Local interest in sustainability </a:t>
            </a:r>
            <a:endParaRPr/>
          </a:p>
        </p:txBody>
      </p:sp>
      <p:pic>
        <p:nvPicPr>
          <p:cNvPr id="190" name="Google Shape;190;p6"/>
          <p:cNvPicPr preferRelativeResize="0"/>
          <p:nvPr>
            <p:ph idx="2" type="pic"/>
          </p:nvPr>
        </p:nvPicPr>
        <p:blipFill rotWithShape="1">
          <a:blip r:embed="rId3">
            <a:alphaModFix/>
          </a:blip>
          <a:srcRect b="0" l="11573" r="11573" t="0"/>
          <a:stretch/>
        </p:blipFill>
        <p:spPr>
          <a:xfrm>
            <a:off x="149800" y="152400"/>
            <a:ext cx="6356498" cy="2843575"/>
          </a:xfrm>
          <a:prstGeom prst="rect">
            <a:avLst/>
          </a:prstGeom>
          <a:noFill/>
          <a:ln>
            <a:noFill/>
          </a:ln>
        </p:spPr>
      </p:pic>
      <p:sp>
        <p:nvSpPr>
          <p:cNvPr id="191" name="Google Shape;191;p6"/>
          <p:cNvSpPr txBox="1"/>
          <p:nvPr>
            <p:ph idx="1" type="body"/>
          </p:nvPr>
        </p:nvSpPr>
        <p:spPr>
          <a:xfrm>
            <a:off x="677334" y="6129338"/>
            <a:ext cx="8596800" cy="674100"/>
          </a:xfrm>
          <a:prstGeom prst="rect">
            <a:avLst/>
          </a:prstGeom>
          <a:noFill/>
          <a:ln>
            <a:noFill/>
          </a:ln>
        </p:spPr>
        <p:txBody>
          <a:bodyPr anchorCtr="0" anchor="t" bIns="45700" lIns="91425" spcFirstLastPara="1" rIns="91425" wrap="square" tIns="45700">
            <a:normAutofit/>
          </a:bodyPr>
          <a:lstStyle/>
          <a:p>
            <a:pPr indent="457200" lvl="0" marL="0" rtl="0" algn="l">
              <a:spcBef>
                <a:spcPts val="1000"/>
              </a:spcBef>
              <a:spcAft>
                <a:spcPts val="0"/>
              </a:spcAft>
              <a:buNone/>
            </a:pPr>
            <a:r>
              <a:rPr lang="en-US"/>
              <a:t>Check out your home institution’s or organization’s website for your own local commitments! </a:t>
            </a:r>
            <a:endParaRPr/>
          </a:p>
        </p:txBody>
      </p:sp>
      <p:pic>
        <p:nvPicPr>
          <p:cNvPr id="192" name="Google Shape;192;p6"/>
          <p:cNvPicPr preferRelativeResize="0"/>
          <p:nvPr/>
        </p:nvPicPr>
        <p:blipFill>
          <a:blip r:embed="rId4">
            <a:alphaModFix/>
          </a:blip>
          <a:stretch>
            <a:fillRect/>
          </a:stretch>
        </p:blipFill>
        <p:spPr>
          <a:xfrm>
            <a:off x="3115750" y="2995987"/>
            <a:ext cx="6356499" cy="24646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200"/>
              <a:buFont typeface="Trebuchet MS"/>
              <a:buNone/>
            </a:pPr>
            <a:r>
              <a:rPr lang="en-US" sz="3200"/>
              <a:t>Roles for each of us </a:t>
            </a:r>
            <a:endParaRPr sz="3200"/>
          </a:p>
          <a:p>
            <a:pPr indent="0" lvl="0" marL="0" rtl="0" algn="l">
              <a:spcBef>
                <a:spcPts val="0"/>
              </a:spcBef>
              <a:spcAft>
                <a:spcPts val="0"/>
              </a:spcAft>
              <a:buClr>
                <a:schemeClr val="accent1"/>
              </a:buClr>
              <a:buSzPts val="3200"/>
              <a:buFont typeface="Trebuchet MS"/>
              <a:buNone/>
            </a:pPr>
            <a:r>
              <a:rPr lang="en-US" sz="3200"/>
              <a:t>in securing a sustainable future</a:t>
            </a:r>
            <a:endParaRPr/>
          </a:p>
        </p:txBody>
      </p:sp>
      <p:sp>
        <p:nvSpPr>
          <p:cNvPr id="199" name="Google Shape;199;p7"/>
          <p:cNvSpPr txBox="1"/>
          <p:nvPr>
            <p:ph idx="1" type="body"/>
          </p:nvPr>
        </p:nvSpPr>
        <p:spPr>
          <a:xfrm>
            <a:off x="677334" y="2403603"/>
            <a:ext cx="4184035" cy="1750229"/>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t>Many of us are trained in critical thinking, facilitating discussion, and organizing events (and people): all things that are needed for responding to climate change.</a:t>
            </a:r>
            <a:endParaRPr/>
          </a:p>
        </p:txBody>
      </p:sp>
      <p:sp>
        <p:nvSpPr>
          <p:cNvPr id="200" name="Google Shape;200;p7"/>
          <p:cNvSpPr txBox="1"/>
          <p:nvPr>
            <p:ph idx="2" type="body"/>
          </p:nvPr>
        </p:nvSpPr>
        <p:spPr>
          <a:xfrm>
            <a:off x="5089970" y="2403603"/>
            <a:ext cx="4184034" cy="1750229"/>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t>We can use our expertise and our positions within our institution or organization and within our communities to shift the field and the world toward sustainable practices. </a:t>
            </a:r>
            <a:endParaRPr/>
          </a:p>
        </p:txBody>
      </p:sp>
      <p:sp>
        <p:nvSpPr>
          <p:cNvPr id="201" name="Google Shape;201;p7"/>
          <p:cNvSpPr txBox="1"/>
          <p:nvPr/>
        </p:nvSpPr>
        <p:spPr>
          <a:xfrm>
            <a:off x="2647777" y="4913530"/>
            <a:ext cx="64785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6C911C"/>
                </a:solidFill>
                <a:latin typeface="Trebuchet MS"/>
                <a:ea typeface="Trebuchet MS"/>
                <a:cs typeface="Trebuchet MS"/>
                <a:sym typeface="Trebuchet MS"/>
              </a:rPr>
              <a:t>We are in a good position to make an impact!</a:t>
            </a:r>
            <a:endParaRPr/>
          </a:p>
        </p:txBody>
      </p:sp>
      <p:cxnSp>
        <p:nvCxnSpPr>
          <p:cNvPr id="202" name="Google Shape;202;p7"/>
          <p:cNvCxnSpPr>
            <a:endCxn id="201" idx="1"/>
          </p:cNvCxnSpPr>
          <p:nvPr/>
        </p:nvCxnSpPr>
        <p:spPr>
          <a:xfrm>
            <a:off x="2195677" y="5144380"/>
            <a:ext cx="452100" cy="0"/>
          </a:xfrm>
          <a:prstGeom prst="straightConnector1">
            <a:avLst/>
          </a:prstGeom>
          <a:noFill/>
          <a:ln cap="flat" cmpd="sng" w="57150">
            <a:solidFill>
              <a:schemeClr val="accent1"/>
            </a:solidFill>
            <a:prstDash val="solid"/>
            <a:round/>
            <a:headEnd len="sm" w="sm"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8"/>
          <p:cNvPicPr preferRelativeResize="0"/>
          <p:nvPr/>
        </p:nvPicPr>
        <p:blipFill rotWithShape="1">
          <a:blip r:embed="rId3">
            <a:alphaModFix/>
          </a:blip>
          <a:srcRect b="0" l="0" r="0" t="0"/>
          <a:stretch/>
        </p:blipFill>
        <p:spPr>
          <a:xfrm>
            <a:off x="3611684" y="3014516"/>
            <a:ext cx="3132116" cy="2358157"/>
          </a:xfrm>
          <a:prstGeom prst="rect">
            <a:avLst/>
          </a:prstGeom>
          <a:noFill/>
          <a:ln>
            <a:noFill/>
          </a:ln>
        </p:spPr>
      </p:pic>
      <p:sp>
        <p:nvSpPr>
          <p:cNvPr id="209" name="Google Shape;209;p8"/>
          <p:cNvSpPr txBox="1"/>
          <p:nvPr>
            <p:ph type="title"/>
          </p:nvPr>
        </p:nvSpPr>
        <p:spPr>
          <a:xfrm>
            <a:off x="677346" y="5174125"/>
            <a:ext cx="8596800" cy="566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3200"/>
              <a:buFont typeface="Trebuchet MS"/>
              <a:buNone/>
            </a:pPr>
            <a:r>
              <a:rPr lang="en-US" sz="3200"/>
              <a:t>In the chat:</a:t>
            </a:r>
            <a:endParaRPr/>
          </a:p>
        </p:txBody>
      </p:sp>
      <p:sp>
        <p:nvSpPr>
          <p:cNvPr id="210" name="Google Shape;210;p8"/>
          <p:cNvSpPr txBox="1"/>
          <p:nvPr>
            <p:ph idx="1" type="body"/>
          </p:nvPr>
        </p:nvSpPr>
        <p:spPr>
          <a:xfrm>
            <a:off x="677350" y="5740875"/>
            <a:ext cx="7635000" cy="674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960"/>
              <a:buNone/>
            </a:pPr>
            <a:r>
              <a:rPr lang="en-US" sz="1600"/>
              <a:t>Share an area of interest in sustainability or one way sustainability issues impact your life right now.</a:t>
            </a:r>
            <a:endParaRPr sz="1600"/>
          </a:p>
        </p:txBody>
      </p:sp>
      <p:pic>
        <p:nvPicPr>
          <p:cNvPr id="211" name="Google Shape;211;p8"/>
          <p:cNvPicPr preferRelativeResize="0"/>
          <p:nvPr/>
        </p:nvPicPr>
        <p:blipFill rotWithShape="1">
          <a:blip r:embed="rId4">
            <a:alphaModFix/>
          </a:blip>
          <a:srcRect b="0" l="0" r="0" t="0"/>
          <a:stretch/>
        </p:blipFill>
        <p:spPr>
          <a:xfrm>
            <a:off x="322384" y="294250"/>
            <a:ext cx="3289300" cy="1842008"/>
          </a:xfrm>
          <a:prstGeom prst="rect">
            <a:avLst/>
          </a:prstGeom>
          <a:noFill/>
          <a:ln>
            <a:noFill/>
          </a:ln>
        </p:spPr>
      </p:pic>
      <p:pic>
        <p:nvPicPr>
          <p:cNvPr id="212" name="Google Shape;212;p8"/>
          <p:cNvPicPr preferRelativeResize="0"/>
          <p:nvPr/>
        </p:nvPicPr>
        <p:blipFill rotWithShape="1">
          <a:blip r:embed="rId5">
            <a:alphaModFix/>
          </a:blip>
          <a:srcRect b="0" l="0" r="0" t="0"/>
          <a:stretch/>
        </p:blipFill>
        <p:spPr>
          <a:xfrm>
            <a:off x="3229417" y="895350"/>
            <a:ext cx="3492500" cy="2324100"/>
          </a:xfrm>
          <a:prstGeom prst="rect">
            <a:avLst/>
          </a:prstGeom>
          <a:noFill/>
          <a:ln>
            <a:noFill/>
          </a:ln>
        </p:spPr>
      </p:pic>
      <p:pic>
        <p:nvPicPr>
          <p:cNvPr id="213" name="Google Shape;213;p8"/>
          <p:cNvPicPr preferRelativeResize="0"/>
          <p:nvPr/>
        </p:nvPicPr>
        <p:blipFill rotWithShape="1">
          <a:blip r:embed="rId6">
            <a:alphaModFix/>
          </a:blip>
          <a:srcRect b="0" l="0" r="0" t="0"/>
          <a:stretch/>
        </p:blipFill>
        <p:spPr>
          <a:xfrm>
            <a:off x="6405394" y="2702943"/>
            <a:ext cx="2755284" cy="2147820"/>
          </a:xfrm>
          <a:prstGeom prst="rect">
            <a:avLst/>
          </a:prstGeom>
          <a:noFill/>
          <a:ln>
            <a:noFill/>
          </a:ln>
        </p:spPr>
      </p:pic>
      <p:pic>
        <p:nvPicPr>
          <p:cNvPr id="214" name="Google Shape;214;p8"/>
          <p:cNvPicPr preferRelativeResize="0"/>
          <p:nvPr/>
        </p:nvPicPr>
        <p:blipFill rotWithShape="1">
          <a:blip r:embed="rId7">
            <a:alphaModFix/>
          </a:blip>
          <a:srcRect b="0" l="0" r="0" t="0"/>
          <a:stretch/>
        </p:blipFill>
        <p:spPr>
          <a:xfrm>
            <a:off x="902416" y="2652832"/>
            <a:ext cx="2934351" cy="2197931"/>
          </a:xfrm>
          <a:prstGeom prst="rect">
            <a:avLst/>
          </a:prstGeom>
          <a:noFill/>
          <a:ln>
            <a:noFill/>
          </a:ln>
        </p:spPr>
      </p:pic>
      <p:pic>
        <p:nvPicPr>
          <p:cNvPr id="215" name="Google Shape;215;p8"/>
          <p:cNvPicPr preferRelativeResize="0"/>
          <p:nvPr/>
        </p:nvPicPr>
        <p:blipFill rotWithShape="1">
          <a:blip r:embed="rId8">
            <a:alphaModFix/>
          </a:blip>
          <a:srcRect b="0" l="0" r="0" t="0"/>
          <a:stretch/>
        </p:blipFill>
        <p:spPr>
          <a:xfrm>
            <a:off x="6095999" y="261213"/>
            <a:ext cx="3154555" cy="21183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9"/>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1"/>
              </a:buClr>
              <a:buSzPts val="3200"/>
              <a:buFont typeface="Trebuchet MS"/>
              <a:buNone/>
            </a:pPr>
            <a:r>
              <a:rPr lang="en-US" sz="3200"/>
              <a:t>Lessons and challenges</a:t>
            </a:r>
            <a:endParaRPr/>
          </a:p>
        </p:txBody>
      </p:sp>
      <p:sp>
        <p:nvSpPr>
          <p:cNvPr id="222" name="Google Shape;222;p9"/>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a:p>
            <a:pPr indent="-342900" lvl="0" marL="342900" rtl="0" algn="l">
              <a:spcBef>
                <a:spcPts val="1000"/>
              </a:spcBef>
              <a:spcAft>
                <a:spcPts val="0"/>
              </a:spcAft>
              <a:buSzPts val="1440"/>
              <a:buChar char="►"/>
            </a:pPr>
            <a:r>
              <a:rPr i="1" lang="en-US"/>
              <a:t>#1: There are a lot of low-hanging fruit.</a:t>
            </a:r>
            <a:endParaRPr/>
          </a:p>
          <a:p>
            <a:pPr indent="-251459" lvl="0" marL="342900" rtl="0" algn="l">
              <a:spcBef>
                <a:spcPts val="1000"/>
              </a:spcBef>
              <a:spcAft>
                <a:spcPts val="0"/>
              </a:spcAft>
              <a:buSzPts val="1440"/>
              <a:buNone/>
            </a:pPr>
            <a:r>
              <a:t/>
            </a:r>
            <a:endParaRPr/>
          </a:p>
          <a:p>
            <a:pPr indent="0" lvl="0" marL="0" rtl="0" algn="l">
              <a:spcBef>
                <a:spcPts val="1000"/>
              </a:spcBef>
              <a:spcAft>
                <a:spcPts val="0"/>
              </a:spcAft>
              <a:buSzPts val="1440"/>
              <a:buNone/>
            </a:pPr>
            <a:r>
              <a:rPr lang="en-US"/>
              <a:t>Strategies: </a:t>
            </a:r>
            <a:endParaRPr/>
          </a:p>
          <a:p>
            <a:pPr indent="-342900" lvl="0" marL="342900" rtl="0" algn="l">
              <a:spcBef>
                <a:spcPts val="1000"/>
              </a:spcBef>
              <a:spcAft>
                <a:spcPts val="0"/>
              </a:spcAft>
              <a:buSzPts val="1440"/>
              <a:buFont typeface="Arial"/>
              <a:buChar char="•"/>
            </a:pPr>
            <a:r>
              <a:rPr lang="en-US"/>
              <a:t>A </a:t>
            </a:r>
            <a:r>
              <a:rPr lang="en-US">
                <a:solidFill>
                  <a:srgbClr val="6C911C"/>
                </a:solidFill>
              </a:rPr>
              <a:t>spark of leadership </a:t>
            </a:r>
            <a:r>
              <a:rPr lang="en-US"/>
              <a:t>starts a new task force or student organization, introduces a new course, or cancels 500 beef sandwiches for an event</a:t>
            </a:r>
            <a:endParaRPr/>
          </a:p>
          <a:p>
            <a:pPr indent="-251459" lvl="0" marL="342900" rtl="0" algn="l">
              <a:spcBef>
                <a:spcPts val="1000"/>
              </a:spcBef>
              <a:spcAft>
                <a:spcPts val="0"/>
              </a:spcAft>
              <a:buSzPts val="1440"/>
              <a:buFont typeface="Arial"/>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2022-03-15T19:24:21Z</dcterms:created>
  <dc:creator>Kaitlin Pettit</dc:creator>
</cp:coreProperties>
</file>